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5" r:id="rId12"/>
    <p:sldId id="266" r:id="rId13"/>
    <p:sldId id="267" r:id="rId14"/>
    <p:sldId id="271" r:id="rId15"/>
    <p:sldId id="272" r:id="rId16"/>
    <p:sldId id="270" r:id="rId17"/>
    <p:sldId id="274" r:id="rId18"/>
    <p:sldId id="273" r:id="rId19"/>
    <p:sldId id="275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70" d="100"/>
          <a:sy n="70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0774-0553-0645-9022-940117EDBB64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E9F39-50D0-6144-8B8C-1F93378D2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322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AB085-F23C-FB44-B5C1-6883A6403633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16C9C-85F7-9642-81DD-21E4F4A0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6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125F-588B-C94C-8F15-0926E8C7A553}" type="datetime1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6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A1EA-11D5-A943-98C9-85C569B9C4EC}" type="datetime1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9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7BA0-5CCD-2D40-B4F4-995C593F9990}" type="datetime1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0BD5-7AEC-7242-9AC1-DF22BF32EF86}" type="datetime1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7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A950-FCCD-8D4B-8C5B-2711BC1E1C03}" type="datetime1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4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6722-D975-824D-8292-21B4BA507E70}" type="datetime1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DA3-1B7D-F94B-8D22-730BEEC93B1C}" type="datetime1">
              <a:rPr lang="en-US" smtClean="0"/>
              <a:t>4/9/19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3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0E62C-E683-8749-8110-938DD6039601}" type="datetime1">
              <a:rPr lang="en-US" smtClean="0"/>
              <a:t>4/9/19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AED0-028A-7141-9FB9-2CF38BFE0879}" type="datetime1">
              <a:rPr lang="en-US" smtClean="0"/>
              <a:t>4/9/19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5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D782B-9C12-1F43-BF88-6178D9A36BD4}" type="datetime1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3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8DD6-A6A8-E74D-8B6D-BE2942384960}" type="datetime1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6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49977-4F20-4C41-A262-0925417271DE}" type="datetime1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2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11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XIII: Galaxy Surveys,</a:t>
            </a:r>
            <a:br>
              <a:rPr lang="en-US" dirty="0" smtClean="0"/>
            </a:br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Physics 8803</a:t>
            </a:r>
          </a:p>
          <a:p>
            <a:r>
              <a:rPr lang="en-US" dirty="0" smtClean="0"/>
              <a:t>April 10,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1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Redshift space distortions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2435850"/>
            <a:ext cx="8517500" cy="4041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3200" y="6488668"/>
            <a:ext cx="163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Reid et al. 2012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12954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Galaxy correlation function is </a:t>
            </a:r>
            <a:r>
              <a:rPr lang="en-US" b="1" dirty="0" smtClean="0"/>
              <a:t>anisotropic</a:t>
            </a:r>
            <a:r>
              <a:rPr lang="en-US" dirty="0" smtClean="0"/>
              <a:t> in observed space, since the “observed” position of a galaxy depends on its velocity.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040482"/>
              </p:ext>
            </p:extLst>
          </p:nvPr>
        </p:nvGraphicFramePr>
        <p:xfrm>
          <a:off x="4800600" y="1295400"/>
          <a:ext cx="2057400" cy="808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Equation" r:id="rId4" imgW="1066800" imgH="419100" progId="Equation.3">
                  <p:embed/>
                </p:oleObj>
              </mc:Choice>
              <mc:Fallback>
                <p:oleObj name="Equation" r:id="rId4" imgW="1066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0600" y="1295400"/>
                        <a:ext cx="2057400" cy="808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39000" y="14478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(distant observer approximation)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33400" y="6019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585943"/>
              </p:ext>
            </p:extLst>
          </p:nvPr>
        </p:nvGraphicFramePr>
        <p:xfrm>
          <a:off x="89807" y="6256337"/>
          <a:ext cx="3175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6" imgW="165100" imgH="241300" progId="Equation.3">
                  <p:embed/>
                </p:oleObj>
              </mc:Choice>
              <mc:Fallback>
                <p:oleObj name="Equation" r:id="rId6" imgW="165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807" y="6256337"/>
                        <a:ext cx="31750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202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</a:rPr>
              <a:t>Imaging surveys:</a:t>
            </a:r>
          </a:p>
          <a:p>
            <a:pPr lvl="1"/>
            <a:r>
              <a:rPr lang="en-US" sz="2000" dirty="0" smtClean="0"/>
              <a:t>Can go fainter/get more objects in a given amount of telescope time</a:t>
            </a:r>
          </a:p>
          <a:p>
            <a:pPr lvl="1"/>
            <a:r>
              <a:rPr lang="en-US" sz="2000" dirty="0" smtClean="0"/>
              <a:t>Colors only, not “real” redshifts (but photo-z’s)</a:t>
            </a:r>
          </a:p>
          <a:p>
            <a:pPr lvl="1"/>
            <a:r>
              <a:rPr lang="en-US" sz="2000" dirty="0" smtClean="0"/>
              <a:t>But morphological information (e.g., shapes for weak lensing)</a:t>
            </a:r>
          </a:p>
          <a:p>
            <a:endParaRPr lang="en-US" sz="2400" dirty="0"/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Spectroscopic surveys:</a:t>
            </a:r>
          </a:p>
          <a:p>
            <a:pPr lvl="1"/>
            <a:r>
              <a:rPr lang="en-US" sz="2000" dirty="0" smtClean="0"/>
              <a:t>Most precise redshifts</a:t>
            </a:r>
          </a:p>
          <a:p>
            <a:pPr lvl="1"/>
            <a:r>
              <a:rPr lang="en-US" sz="2000" dirty="0" smtClean="0"/>
              <a:t>Spectral diagnostics of galaxies (line widths, ratios of intensities </a:t>
            </a:r>
            <a:r>
              <a:rPr lang="mr-IN" sz="2000" dirty="0" smtClean="0"/>
              <a:t>…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But very expensive and sample sizes are smaller</a:t>
            </a:r>
          </a:p>
          <a:p>
            <a:pPr lvl="1"/>
            <a:r>
              <a:rPr lang="en-US" sz="2000" dirty="0" smtClean="0"/>
              <a:t>(Usually) “target” objects identified in imaging surveys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9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Surveys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371600"/>
            <a:ext cx="3107871" cy="5169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658034"/>
            <a:ext cx="5715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Use optical telescope </a:t>
            </a:r>
            <a:r>
              <a:rPr lang="mr-IN" sz="2200" dirty="0" smtClean="0"/>
              <a:t>–</a:t>
            </a:r>
            <a:r>
              <a:rPr lang="en-US" sz="2200" dirty="0" smtClean="0"/>
              <a:t> may be: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1 mirror + multi-lens corrector (</a:t>
            </a:r>
            <a:r>
              <a:rPr lang="en-US" sz="2200" dirty="0" err="1" smtClean="0"/>
              <a:t>DECam</a:t>
            </a:r>
            <a:r>
              <a:rPr lang="en-US" sz="2200" dirty="0" smtClean="0"/>
              <a:t>, HSC)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2 mirror + smaller corrector (SDSS)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3 mirror, no refractive elements with substantial power (LSST, WFIRST, Euclid Visible channel)</a:t>
            </a:r>
          </a:p>
          <a:p>
            <a:endParaRPr lang="en-US" sz="2200" dirty="0" smtClean="0"/>
          </a:p>
          <a:p>
            <a:r>
              <a:rPr lang="en-US" sz="2200" dirty="0" smtClean="0"/>
              <a:t>Choice often based on desired pixel scale and engineering considerations.</a:t>
            </a:r>
            <a:endParaRPr lang="en-US" sz="2200" dirty="0"/>
          </a:p>
          <a:p>
            <a:endParaRPr lang="en-US" sz="2200" dirty="0" smtClean="0"/>
          </a:p>
          <a:p>
            <a:r>
              <a:rPr lang="en-US" sz="2200" dirty="0" smtClean="0"/>
              <a:t>Detectors in focal plane </a:t>
            </a:r>
            <a:r>
              <a:rPr lang="mr-IN" sz="2200" dirty="0" smtClean="0"/>
              <a:t>–</a:t>
            </a:r>
            <a:r>
              <a:rPr lang="en-US" sz="2200" dirty="0" smtClean="0"/>
              <a:t> usually CCDs in visible (</a:t>
            </a:r>
            <a:r>
              <a:rPr lang="en-US" sz="2200" dirty="0" err="1" smtClean="0"/>
              <a:t>HgCdTe</a:t>
            </a:r>
            <a:r>
              <a:rPr lang="en-US" sz="2200" dirty="0"/>
              <a:t> </a:t>
            </a:r>
            <a:r>
              <a:rPr lang="en-US" sz="2200" dirty="0" smtClean="0"/>
              <a:t>hybrid detectors in NIR)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 smtClean="0"/>
              <a:t>SDSS telescope (Gunn et al. 2006)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643983" y="5684259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95400" y="2167391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1045" y="6446259"/>
            <a:ext cx="12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plane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790052">
            <a:off x="954938" y="3972296"/>
            <a:ext cx="81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baffles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7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015439"/>
            <a:ext cx="4800600" cy="4384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" y="1371600"/>
            <a:ext cx="3961895" cy="5456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8600" y="6412468"/>
            <a:ext cx="214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SDSS Mosaic Camera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71878" y="1371600"/>
            <a:ext cx="4414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Multi-layer interference filters may be fixed (e.g., SDSS at left) or on a mechanical filter changer or wheel (most </a:t>
            </a:r>
            <a:r>
              <a:rPr lang="en-US" sz="2000" dirty="0" smtClean="0"/>
              <a:t>surveys)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47244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600" y="3429000"/>
            <a:ext cx="29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09328" y="2743200"/>
            <a:ext cx="26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0" y="3352800"/>
            <a:ext cx="23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43800" y="4964668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04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/>
          <p:cNvSpPr/>
          <p:nvPr/>
        </p:nvSpPr>
        <p:spPr>
          <a:xfrm>
            <a:off x="228600" y="5257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533400" y="5257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838200" y="5257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1143000" y="5257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447800" y="5257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752600" y="5257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057400" y="5257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362200" y="5257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Silicon CCDs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1" y="1968769"/>
            <a:ext cx="5408502" cy="4508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2399" y="6501430"/>
            <a:ext cx="201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Groom et al. (1999)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4953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4953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200" y="4953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43000" y="4953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1000" y="5181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5800" y="5181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90600" y="5181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95400" y="5181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447800" y="4953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52600" y="4953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57400" y="4953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62200" y="4953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00200" y="5181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905000" y="5181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209800" y="5181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14600" y="5181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28600" y="4648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33400" y="4648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38200" y="4648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143000" y="4648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81000" y="4876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5800" y="4876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90600" y="4876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295400" y="4876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447800" y="4648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752600" y="4648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57400" y="4648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362200" y="4648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600200" y="4876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905000" y="4876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209800" y="4876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514600" y="4876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28600" y="4343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33400" y="4343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38200" y="4343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43000" y="4343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81000" y="4572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5800" y="4572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90600" y="4572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95400" y="4572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447800" y="4343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52600" y="4343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057400" y="4343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362200" y="4343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600200" y="4572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905000" y="4572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209800" y="4572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514600" y="4572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28600" y="40386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33400" y="40386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38200" y="40386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143000" y="40386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81000" y="42672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85800" y="42672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990600" y="42672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295400" y="42672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447800" y="40386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752600" y="40386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057400" y="40386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362200" y="40386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1600200" y="42672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905000" y="42672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209800" y="42672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514600" y="42672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28600" y="37338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3400" y="37338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838200" y="37338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143000" y="37338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381000" y="39624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85800" y="39624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990600" y="39624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1295400" y="39624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447800" y="37338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752600" y="37338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057400" y="37338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362200" y="37338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600200" y="39624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905000" y="39624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209800" y="39624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514600" y="39624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228600" y="3429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3400" y="3429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38200" y="3429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3000" y="3429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381000" y="3657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685800" y="3657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990600" y="3657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1295400" y="3657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447800" y="3429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752600" y="3429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2057400" y="3429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2362200" y="3429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600200" y="3657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1905000" y="3657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209800" y="3657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2514600" y="36576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228600" y="3124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533400" y="3124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38200" y="3124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143000" y="3124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381000" y="3352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85800" y="3352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990600" y="3352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295400" y="3352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1447800" y="3124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752600" y="3124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2057400" y="3124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362200" y="31242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1600200" y="3352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1905000" y="3352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2209800" y="3352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2514600" y="33528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228600" y="2819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33400" y="2819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838200" y="2819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143000" y="2819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81000" y="3048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85800" y="3048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990600" y="3048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1295400" y="3048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1447800" y="2819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752600" y="2819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2057400" y="2819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362200" y="28194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600200" y="3048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905000" y="3048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209800" y="3048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2514600" y="3048000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rot="16200000">
            <a:off x="2705100" y="5295900"/>
            <a:ext cx="0" cy="22860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rot="16200000">
            <a:off x="2400300" y="5295900"/>
            <a:ext cx="0" cy="22860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16200000">
            <a:off x="2095500" y="5295900"/>
            <a:ext cx="0" cy="22860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rot="16200000">
            <a:off x="1790700" y="5295900"/>
            <a:ext cx="0" cy="22860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rot="16200000">
            <a:off x="1485900" y="5295900"/>
            <a:ext cx="0" cy="22860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16200000">
            <a:off x="1181100" y="5295900"/>
            <a:ext cx="0" cy="22860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16200000">
            <a:off x="876300" y="5295900"/>
            <a:ext cx="0" cy="22860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rot="16200000">
            <a:off x="571500" y="5295900"/>
            <a:ext cx="0" cy="22860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342712" y="5772242"/>
            <a:ext cx="0" cy="22860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456413" y="5638800"/>
            <a:ext cx="16771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Parallel transfer</a:t>
            </a:r>
          </a:p>
          <a:p>
            <a:endParaRPr lang="en-US" sz="800" dirty="0"/>
          </a:p>
          <a:p>
            <a:r>
              <a:rPr lang="en-US" dirty="0" smtClean="0"/>
              <a:t>Serial transfer</a:t>
            </a:r>
          </a:p>
          <a:p>
            <a:endParaRPr lang="en-US" sz="800" dirty="0"/>
          </a:p>
          <a:p>
            <a:r>
              <a:rPr lang="en-US" dirty="0" smtClean="0"/>
              <a:t>Pixel</a:t>
            </a:r>
          </a:p>
        </p:txBody>
      </p:sp>
      <p:cxnSp>
        <p:nvCxnSpPr>
          <p:cNvPr id="155" name="Straight Arrow Connector 154"/>
          <p:cNvCxnSpPr/>
          <p:nvPr/>
        </p:nvCxnSpPr>
        <p:spPr>
          <a:xfrm rot="16200000">
            <a:off x="342900" y="6134100"/>
            <a:ext cx="0" cy="22860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 rot="16200000">
            <a:off x="2421271" y="5503529"/>
            <a:ext cx="116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(amplifier)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152400" y="6477000"/>
            <a:ext cx="304800" cy="304800"/>
          </a:xfrm>
          <a:prstGeom prst="rect">
            <a:avLst/>
          </a:prstGeom>
          <a:solidFill>
            <a:srgbClr val="CCC1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152400" y="12954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Incoming photon, </a:t>
            </a:r>
            <a:r>
              <a:rPr lang="en-US" dirty="0" err="1" smtClean="0"/>
              <a:t>h</a:t>
            </a:r>
            <a:r>
              <a:rPr lang="en-US" dirty="0" err="1" smtClean="0">
                <a:latin typeface="Symbol" charset="2"/>
                <a:cs typeface="Symbol" charset="2"/>
              </a:rPr>
              <a:t>n</a:t>
            </a:r>
            <a:r>
              <a:rPr lang="en-US" dirty="0" smtClean="0"/>
              <a:t>&gt;1.1 </a:t>
            </a:r>
            <a:r>
              <a:rPr lang="en-US" dirty="0" err="1" smtClean="0"/>
              <a:t>eV</a:t>
            </a:r>
            <a:endParaRPr lang="en-US" dirty="0" smtClean="0"/>
          </a:p>
          <a:p>
            <a:r>
              <a:rPr lang="en-US" dirty="0" smtClean="0">
                <a:sym typeface="Wingdings"/>
              </a:rPr>
              <a:t> electron-hole pair</a:t>
            </a:r>
          </a:p>
          <a:p>
            <a:pPr marL="285750" indent="-285750"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Electron (usually) collected in “pixel” (potential minimum)</a:t>
            </a:r>
          </a:p>
          <a:p>
            <a:pPr marL="285750" indent="-285750">
              <a:buFont typeface="Wingdings" charset="0"/>
              <a:buChar char="à"/>
            </a:pPr>
            <a:r>
              <a:rPr lang="en-US" dirty="0" smtClean="0"/>
              <a:t>Transferred to amplifier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4191000" y="129540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Historically sensitive to </a:t>
            </a:r>
            <a:r>
              <a:rPr lang="en-US" sz="2000" b="1" dirty="0" smtClean="0">
                <a:latin typeface="Symbol" charset="2"/>
                <a:cs typeface="Symbol" charset="2"/>
              </a:rPr>
              <a:t>l</a:t>
            </a:r>
            <a:r>
              <a:rPr lang="en-US" sz="2000" b="1" dirty="0" smtClean="0"/>
              <a:t> ~ </a:t>
            </a:r>
            <a:r>
              <a:rPr lang="en-US" sz="2000" b="1" dirty="0" smtClean="0"/>
              <a:t>800 </a:t>
            </a:r>
            <a:r>
              <a:rPr lang="en-US" sz="2000" b="1" dirty="0" smtClean="0"/>
              <a:t>nm,</a:t>
            </a:r>
            <a:br>
              <a:rPr lang="en-US" sz="2000" b="1" dirty="0" smtClean="0"/>
            </a:br>
            <a:r>
              <a:rPr lang="en-US" sz="2000" b="1" dirty="0" smtClean="0"/>
              <a:t>now </a:t>
            </a:r>
            <a:r>
              <a:rPr lang="en-US" sz="2000" b="1" dirty="0" smtClean="0"/>
              <a:t>~1000 </a:t>
            </a:r>
            <a:r>
              <a:rPr lang="en-US" sz="2000" b="1" dirty="0" smtClean="0"/>
              <a:t>nm (“thick” CCDs)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2628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879" y="4821698"/>
            <a:ext cx="3502646" cy="2036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Infrared detector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C0F7-B52B-8F4E-A4B8-3BD4D5F05C2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219200"/>
            <a:ext cx="4969823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2362200"/>
            <a:ext cx="1431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(Hg</a:t>
            </a:r>
            <a:r>
              <a:rPr lang="en-US" sz="2000" baseline="-25000" dirty="0" smtClean="0"/>
              <a:t>1-x</a:t>
            </a:r>
            <a:r>
              <a:rPr lang="en-US" sz="2000" dirty="0" smtClean="0"/>
              <a:t>Cd</a:t>
            </a:r>
            <a:r>
              <a:rPr lang="en-US" sz="2000" baseline="-25000" dirty="0" smtClean="0"/>
              <a:t>x</a:t>
            </a:r>
            <a:r>
              <a:rPr lang="en-US" sz="2000" dirty="0" smtClean="0"/>
              <a:t>Te)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89138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(Modified figure by Bernie Rauscher, based on a similar figure by Jim </a:t>
            </a:r>
            <a:r>
              <a:rPr lang="en-US" dirty="0" err="1" smtClean="0"/>
              <a:t>Beletic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6545" y="4572000"/>
            <a:ext cx="13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 per pixel!)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39901">
            <a:off x="3180316" y="1826571"/>
            <a:ext cx="123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4088 pixels</a:t>
            </a:r>
          </a:p>
          <a:p>
            <a:pPr algn="ctr"/>
            <a:r>
              <a:rPr lang="en-US" dirty="0" smtClean="0"/>
              <a:t>(4 cm)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67000" y="1920135"/>
            <a:ext cx="1828800" cy="1051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62632" y="6211669"/>
            <a:ext cx="43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Detector array on vibration fixture</a:t>
            </a:r>
          </a:p>
          <a:p>
            <a:r>
              <a:rPr lang="en-US" dirty="0" smtClean="0"/>
              <a:t>(WFIRST IR Technology Milestone Report #5)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69822" y="1238011"/>
            <a:ext cx="41741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Silicon is not a good light sensing material at wavelengths &gt; 1.06 </a:t>
            </a:r>
            <a:r>
              <a:rPr lang="en-US" sz="2000" dirty="0" smtClean="0">
                <a:latin typeface="Symbol" charset="2"/>
                <a:cs typeface="Symbol" charset="2"/>
              </a:rPr>
              <a:t>m</a:t>
            </a:r>
            <a:r>
              <a:rPr lang="en-US" sz="2000" dirty="0" smtClean="0"/>
              <a:t>m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Usually use a photodiode array in a narrow-gap semiconductor, and connect to a silicon readout circuit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Material of choice for NIR astronomy is mercury cadmium telluride (Hg</a:t>
            </a:r>
            <a:r>
              <a:rPr lang="en-US" sz="2000" baseline="-25000" dirty="0" smtClean="0"/>
              <a:t>1-x</a:t>
            </a:r>
            <a:r>
              <a:rPr lang="en-US" sz="2000" dirty="0" smtClean="0"/>
              <a:t>Cd</a:t>
            </a:r>
            <a:r>
              <a:rPr lang="en-US" sz="2000" baseline="-25000" dirty="0" smtClean="0"/>
              <a:t>x</a:t>
            </a:r>
            <a:r>
              <a:rPr lang="en-US" sz="2000" dirty="0" smtClean="0"/>
              <a:t>Te)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755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triped Right Arrow 19"/>
          <p:cNvSpPr/>
          <p:nvPr/>
        </p:nvSpPr>
        <p:spPr>
          <a:xfrm flipH="1">
            <a:off x="5280044" y="5975351"/>
            <a:ext cx="4092554" cy="489982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ear </a:t>
            </a:r>
            <a:r>
              <a:rPr lang="en-US" dirty="0" err="1" smtClean="0"/>
              <a:t>infared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Working in the Near Infrared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3C0F7-B52B-8F4E-A4B8-3BD4D5F05C2F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380" y="1143001"/>
            <a:ext cx="2380580" cy="5352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096001"/>
            <a:ext cx="114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ESA/NASA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16200000" flipH="1">
            <a:off x="1702832" y="2124488"/>
            <a:ext cx="6858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1422541" y="1854061"/>
            <a:ext cx="8770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airglow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skyplot.eps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lum bright="-100000" contrast="100000"/>
          </a:blip>
          <a:stretch>
            <a:fillRect/>
          </a:stretch>
        </p:blipFill>
        <p:spPr>
          <a:xfrm>
            <a:off x="2362200" y="1143001"/>
            <a:ext cx="6951617" cy="45397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72232" y="5519825"/>
            <a:ext cx="181548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Wavelength [nm]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1789" y="3187213"/>
            <a:ext cx="461015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Background [photons / m</a:t>
            </a:r>
            <a:r>
              <a:rPr lang="en-US" baseline="30000" dirty="0" smtClean="0"/>
              <a:t>2</a:t>
            </a:r>
            <a:r>
              <a:rPr lang="en-US" dirty="0" smtClean="0"/>
              <a:t> / s / arcsec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smtClean="0">
                <a:latin typeface="Symbol" charset="2"/>
                <a:cs typeface="Symbol" charset="2"/>
              </a:rPr>
              <a:t>D</a:t>
            </a:r>
            <a:r>
              <a:rPr lang="en-US" dirty="0" smtClean="0"/>
              <a:t> </a:t>
            </a:r>
            <a:r>
              <a:rPr lang="en-US" dirty="0" err="1" smtClean="0"/>
              <a:t>ln</a:t>
            </a:r>
            <a:r>
              <a:rPr lang="en-US" dirty="0" smtClean="0"/>
              <a:t> </a:t>
            </a:r>
            <a:r>
              <a:rPr lang="en-US" dirty="0" smtClean="0">
                <a:latin typeface="Symbol" charset="2"/>
                <a:cs typeface="Symbol" charset="2"/>
              </a:rPr>
              <a:t>l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48837" y="4648201"/>
            <a:ext cx="18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Space background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20364092">
            <a:off x="5230931" y="3313088"/>
            <a:ext cx="20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Ground background</a:t>
            </a:r>
          </a:p>
          <a:p>
            <a:pPr algn="ctr"/>
            <a:r>
              <a:rPr lang="en-US" dirty="0" smtClean="0"/>
              <a:t>(1% resolution)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29000" y="5715001"/>
            <a:ext cx="1851044" cy="271098"/>
            <a:chOff x="3429000" y="6248400"/>
            <a:chExt cx="1924050" cy="6284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9000" y="6248400"/>
              <a:ext cx="1066800" cy="6284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5800" y="6248400"/>
              <a:ext cx="857250" cy="624268"/>
            </a:xfrm>
            <a:prstGeom prst="rect">
              <a:avLst/>
            </a:prstGeom>
          </p:spPr>
        </p:pic>
      </p:grpSp>
      <p:sp>
        <p:nvSpPr>
          <p:cNvPr id="18" name="Left-Right Arrow 17"/>
          <p:cNvSpPr/>
          <p:nvPr/>
        </p:nvSpPr>
        <p:spPr>
          <a:xfrm>
            <a:off x="3429000" y="5975351"/>
            <a:ext cx="1851044" cy="48998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visible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7233060">
            <a:off x="7383436" y="3529606"/>
            <a:ext cx="212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Thermal background</a:t>
            </a:r>
          </a:p>
          <a:p>
            <a:r>
              <a:rPr lang="en-US" dirty="0" smtClean="0"/>
              <a:t>(270 K telescope)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0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Spectrographs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4403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for most large ground-based surveys: SDSS, BOSS/</a:t>
            </a:r>
            <a:r>
              <a:rPr lang="en-US" sz="2400" dirty="0" err="1" smtClean="0"/>
              <a:t>eBOSS</a:t>
            </a:r>
            <a:r>
              <a:rPr lang="en-US" sz="2400" dirty="0" smtClean="0"/>
              <a:t>, DESI, PFS, 4MOST,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r>
              <a:rPr lang="en-US" sz="2400" dirty="0" smtClean="0"/>
              <a:t>“Targets” are identified from a prior imaging survey</a:t>
            </a:r>
          </a:p>
          <a:p>
            <a:r>
              <a:rPr lang="en-US" sz="2400" dirty="0" smtClean="0"/>
              <a:t>Every instrument is unique, but generally have: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Focal plane</a:t>
            </a:r>
            <a:r>
              <a:rPr lang="en-US" sz="2000" dirty="0" smtClean="0"/>
              <a:t> </a:t>
            </a:r>
            <a:r>
              <a:rPr lang="mr-IN" sz="2000" dirty="0" smtClean="0"/>
              <a:t>–</a:t>
            </a:r>
            <a:r>
              <a:rPr lang="en-US" sz="2000" dirty="0" smtClean="0"/>
              <a:t> feed light into fibers, placed at positions of targets (old: plug plate with holes; in the future, with robotic positioners)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Fiber run </a:t>
            </a:r>
            <a:r>
              <a:rPr lang="en-US" sz="2000" dirty="0" smtClean="0"/>
              <a:t>to spectrograph entrance slit </a:t>
            </a:r>
            <a:r>
              <a:rPr lang="mr-IN" sz="2000" dirty="0" smtClean="0"/>
              <a:t>–</a:t>
            </a:r>
            <a:r>
              <a:rPr lang="en-US" sz="2000" dirty="0" smtClean="0"/>
              <a:t> here fibers are formatted in a vertical column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Collimator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to put image of fibers at ∞ (light from 1 fiber is all parallel)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Diffraction gratings </a:t>
            </a:r>
            <a:r>
              <a:rPr lang="en-US" sz="2000" dirty="0" smtClean="0"/>
              <a:t>to spread light horizontally</a:t>
            </a:r>
          </a:p>
          <a:p>
            <a:pPr lvl="1"/>
            <a:r>
              <a:rPr lang="en-US" sz="2000" dirty="0" smtClean="0"/>
              <a:t>(optional) </a:t>
            </a:r>
            <a:r>
              <a:rPr lang="en-US" sz="2000" b="1" dirty="0" smtClean="0">
                <a:solidFill>
                  <a:srgbClr val="FF0000"/>
                </a:solidFill>
              </a:rPr>
              <a:t>Dichroic(s)</a:t>
            </a:r>
            <a:r>
              <a:rPr lang="en-US" sz="2000" dirty="0" smtClean="0"/>
              <a:t> to split light into wavelength bands (e.g., blue vs. red channels) to go into optimized cameras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Camera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(set to image source at ∞)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Detectors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(in camera focal plane)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" y="1251906"/>
            <a:ext cx="9144000" cy="5627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BOSS Spectrograph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21771" y="6488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4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“2D” Spectrograph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7200" y="1539875"/>
            <a:ext cx="5320393" cy="518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4850" y="2826657"/>
            <a:ext cx="321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example from </a:t>
            </a:r>
            <a:r>
              <a:rPr lang="en-US" dirty="0" err="1" smtClean="0"/>
              <a:t>MaNGA</a:t>
            </a:r>
            <a:r>
              <a:rPr lang="en-US" dirty="0" smtClean="0"/>
              <a:t> survey</a:t>
            </a:r>
          </a:p>
          <a:p>
            <a:r>
              <a:rPr lang="en-US" dirty="0" smtClean="0"/>
              <a:t>(Law et al.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4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Theory of galaxy clustering</a:t>
            </a:r>
          </a:p>
          <a:p>
            <a:r>
              <a:rPr lang="en-US" sz="2400" dirty="0" smtClean="0"/>
              <a:t>Observational aspects of optical surveys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Slitless</a:t>
            </a:r>
            <a:r>
              <a:rPr lang="en-US" dirty="0" smtClean="0"/>
              <a:t> Spectroscopy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5" y="1392624"/>
            <a:ext cx="4870897" cy="4866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7862" y="1295400"/>
            <a:ext cx="4236139" cy="550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/>
              <a:t>Put a grating in front of the detector instead of (only) a filter </a:t>
            </a:r>
            <a:r>
              <a:rPr lang="mr-IN" sz="2200" dirty="0" smtClean="0"/>
              <a:t>–</a:t>
            </a:r>
            <a:r>
              <a:rPr lang="en-US" sz="2200" dirty="0" smtClean="0"/>
              <a:t> no fiber system, collimator, camera optics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Disadvantages </a:t>
            </a:r>
            <a:r>
              <a:rPr lang="mr-IN" sz="2200" dirty="0" smtClean="0"/>
              <a:t>–</a:t>
            </a:r>
            <a:r>
              <a:rPr lang="en-US" sz="2200" dirty="0" smtClean="0"/>
              <a:t> much more sensitive to sky background; “collisions” of spectra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But mechanically </a:t>
            </a:r>
            <a:r>
              <a:rPr lang="en-US" sz="2200" b="1" u="sng" dirty="0" smtClean="0"/>
              <a:t>so</a:t>
            </a:r>
            <a:r>
              <a:rPr lang="en-US" sz="2200" dirty="0" smtClean="0"/>
              <a:t> simple </a:t>
            </a:r>
            <a:r>
              <a:rPr lang="mr-IN" sz="2200" dirty="0" smtClean="0"/>
              <a:t>–</a:t>
            </a:r>
            <a:r>
              <a:rPr lang="en-US" sz="2200" dirty="0" smtClean="0"/>
              <a:t> usually used in space where sky background is already low and we don’t want moving parts.</a:t>
            </a:r>
            <a:endParaRPr lang="en-US" sz="2200" dirty="0"/>
          </a:p>
          <a:p>
            <a:pPr marL="285750" indent="-285750">
              <a:buFont typeface="Arial"/>
              <a:buChar char="•"/>
            </a:pPr>
            <a:endParaRPr lang="en-US" sz="2200" dirty="0" smtClean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Planned for NIR spectroscopy with Euclid, WFIRST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60048" y="6343583"/>
            <a:ext cx="43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</a:t>
            </a:r>
            <a:r>
              <a:rPr lang="en-US" dirty="0" err="1" smtClean="0"/>
              <a:t>grism</a:t>
            </a:r>
            <a:r>
              <a:rPr lang="en-US" dirty="0" smtClean="0"/>
              <a:t> image from Hubble (</a:t>
            </a:r>
            <a:r>
              <a:rPr lang="en-US" dirty="0" err="1" smtClean="0"/>
              <a:t>STScI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The “biasing”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288575"/>
            <a:ext cx="4102142" cy="41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544" y="6400800"/>
            <a:ext cx="317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 (</a:t>
            </a:r>
            <a:r>
              <a:rPr lang="en-US" dirty="0" err="1" smtClean="0"/>
              <a:t>Springel</a:t>
            </a:r>
            <a:r>
              <a:rPr lang="en-US" dirty="0" smtClean="0"/>
              <a:t> et al. 2005)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1" y="1219200"/>
            <a:ext cx="4102142" cy="1015663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Theory gives “clean” predictions for the matter distribution </a:t>
            </a:r>
            <a:r>
              <a:rPr lang="mr-IN" sz="2000" b="1" dirty="0" smtClean="0"/>
              <a:t>…</a:t>
            </a:r>
            <a:endParaRPr lang="en-US" sz="2000" b="1" dirty="0" smtClean="0"/>
          </a:p>
          <a:p>
            <a:endParaRPr lang="en-US" sz="2000" b="1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0600" y="2290409"/>
            <a:ext cx="4110059" cy="411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0600" y="6400800"/>
            <a:ext cx="127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(SDSS)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0600" y="1219200"/>
            <a:ext cx="4102142" cy="1015663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mr-IN" sz="2000" b="1" dirty="0" smtClean="0"/>
              <a:t>…</a:t>
            </a:r>
            <a:r>
              <a:rPr lang="en-US" sz="2000" b="1" dirty="0" smtClean="0"/>
              <a:t> but we (mostly) see the galaxies: the most complicated regions of the Universe!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5664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Biasing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90600" y="3429000"/>
            <a:ext cx="7239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29600" y="3581400"/>
            <a:ext cx="295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90600" y="1600200"/>
            <a:ext cx="0" cy="3657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987825" y="2928432"/>
            <a:ext cx="7232294" cy="1076111"/>
          </a:xfrm>
          <a:custGeom>
            <a:avLst/>
            <a:gdLst>
              <a:gd name="connsiteX0" fmla="*/ 0 w 7232294"/>
              <a:gd name="connsiteY0" fmla="*/ 705646 h 1076111"/>
              <a:gd name="connsiteX1" fmla="*/ 229317 w 7232294"/>
              <a:gd name="connsiteY1" fmla="*/ 670364 h 1076111"/>
              <a:gd name="connsiteX2" fmla="*/ 335155 w 7232294"/>
              <a:gd name="connsiteY2" fmla="*/ 599800 h 1076111"/>
              <a:gd name="connsiteX3" fmla="*/ 458634 w 7232294"/>
              <a:gd name="connsiteY3" fmla="*/ 546876 h 1076111"/>
              <a:gd name="connsiteX4" fmla="*/ 564472 w 7232294"/>
              <a:gd name="connsiteY4" fmla="*/ 493953 h 1076111"/>
              <a:gd name="connsiteX5" fmla="*/ 670311 w 7232294"/>
              <a:gd name="connsiteY5" fmla="*/ 441029 h 1076111"/>
              <a:gd name="connsiteX6" fmla="*/ 723230 w 7232294"/>
              <a:gd name="connsiteY6" fmla="*/ 405747 h 1076111"/>
              <a:gd name="connsiteX7" fmla="*/ 758509 w 7232294"/>
              <a:gd name="connsiteY7" fmla="*/ 370464 h 1076111"/>
              <a:gd name="connsiteX8" fmla="*/ 811428 w 7232294"/>
              <a:gd name="connsiteY8" fmla="*/ 352823 h 1076111"/>
              <a:gd name="connsiteX9" fmla="*/ 934907 w 7232294"/>
              <a:gd name="connsiteY9" fmla="*/ 282259 h 1076111"/>
              <a:gd name="connsiteX10" fmla="*/ 987826 w 7232294"/>
              <a:gd name="connsiteY10" fmla="*/ 264618 h 1076111"/>
              <a:gd name="connsiteX11" fmla="*/ 1058385 w 7232294"/>
              <a:gd name="connsiteY11" fmla="*/ 246976 h 1076111"/>
              <a:gd name="connsiteX12" fmla="*/ 1234782 w 7232294"/>
              <a:gd name="connsiteY12" fmla="*/ 211694 h 1076111"/>
              <a:gd name="connsiteX13" fmla="*/ 1534658 w 7232294"/>
              <a:gd name="connsiteY13" fmla="*/ 229335 h 1076111"/>
              <a:gd name="connsiteX14" fmla="*/ 1711055 w 7232294"/>
              <a:gd name="connsiteY14" fmla="*/ 264618 h 1076111"/>
              <a:gd name="connsiteX15" fmla="*/ 1869813 w 7232294"/>
              <a:gd name="connsiteY15" fmla="*/ 299900 h 1076111"/>
              <a:gd name="connsiteX16" fmla="*/ 1975651 w 7232294"/>
              <a:gd name="connsiteY16" fmla="*/ 335182 h 1076111"/>
              <a:gd name="connsiteX17" fmla="*/ 2081490 w 7232294"/>
              <a:gd name="connsiteY17" fmla="*/ 370464 h 1076111"/>
              <a:gd name="connsiteX18" fmla="*/ 2134409 w 7232294"/>
              <a:gd name="connsiteY18" fmla="*/ 388106 h 1076111"/>
              <a:gd name="connsiteX19" fmla="*/ 2187328 w 7232294"/>
              <a:gd name="connsiteY19" fmla="*/ 405747 h 1076111"/>
              <a:gd name="connsiteX20" fmla="*/ 2222608 w 7232294"/>
              <a:gd name="connsiteY20" fmla="*/ 441029 h 1076111"/>
              <a:gd name="connsiteX21" fmla="*/ 2328446 w 7232294"/>
              <a:gd name="connsiteY21" fmla="*/ 476311 h 1076111"/>
              <a:gd name="connsiteX22" fmla="*/ 2416645 w 7232294"/>
              <a:gd name="connsiteY22" fmla="*/ 511594 h 1076111"/>
              <a:gd name="connsiteX23" fmla="*/ 2522483 w 7232294"/>
              <a:gd name="connsiteY23" fmla="*/ 546876 h 1076111"/>
              <a:gd name="connsiteX24" fmla="*/ 2557763 w 7232294"/>
              <a:gd name="connsiteY24" fmla="*/ 582158 h 1076111"/>
              <a:gd name="connsiteX25" fmla="*/ 2663601 w 7232294"/>
              <a:gd name="connsiteY25" fmla="*/ 617441 h 1076111"/>
              <a:gd name="connsiteX26" fmla="*/ 2804719 w 7232294"/>
              <a:gd name="connsiteY26" fmla="*/ 740929 h 1076111"/>
              <a:gd name="connsiteX27" fmla="*/ 2928197 w 7232294"/>
              <a:gd name="connsiteY27" fmla="*/ 776211 h 1076111"/>
              <a:gd name="connsiteX28" fmla="*/ 2981116 w 7232294"/>
              <a:gd name="connsiteY28" fmla="*/ 793852 h 1076111"/>
              <a:gd name="connsiteX29" fmla="*/ 3139874 w 7232294"/>
              <a:gd name="connsiteY29" fmla="*/ 864417 h 1076111"/>
              <a:gd name="connsiteX30" fmla="*/ 3263352 w 7232294"/>
              <a:gd name="connsiteY30" fmla="*/ 917340 h 1076111"/>
              <a:gd name="connsiteX31" fmla="*/ 3351551 w 7232294"/>
              <a:gd name="connsiteY31" fmla="*/ 970264 h 1076111"/>
              <a:gd name="connsiteX32" fmla="*/ 3404470 w 7232294"/>
              <a:gd name="connsiteY32" fmla="*/ 1005546 h 1076111"/>
              <a:gd name="connsiteX33" fmla="*/ 3510309 w 7232294"/>
              <a:gd name="connsiteY33" fmla="*/ 1040828 h 1076111"/>
              <a:gd name="connsiteX34" fmla="*/ 3563228 w 7232294"/>
              <a:gd name="connsiteY34" fmla="*/ 1058470 h 1076111"/>
              <a:gd name="connsiteX35" fmla="*/ 3616147 w 7232294"/>
              <a:gd name="connsiteY35" fmla="*/ 1076111 h 1076111"/>
              <a:gd name="connsiteX36" fmla="*/ 4498134 w 7232294"/>
              <a:gd name="connsiteY36" fmla="*/ 1058470 h 1076111"/>
              <a:gd name="connsiteX37" fmla="*/ 4603972 w 7232294"/>
              <a:gd name="connsiteY37" fmla="*/ 1023187 h 1076111"/>
              <a:gd name="connsiteX38" fmla="*/ 4656892 w 7232294"/>
              <a:gd name="connsiteY38" fmla="*/ 1005546 h 1076111"/>
              <a:gd name="connsiteX39" fmla="*/ 4815649 w 7232294"/>
              <a:gd name="connsiteY39" fmla="*/ 952623 h 1076111"/>
              <a:gd name="connsiteX40" fmla="*/ 4921488 w 7232294"/>
              <a:gd name="connsiteY40" fmla="*/ 917340 h 1076111"/>
              <a:gd name="connsiteX41" fmla="*/ 4992047 w 7232294"/>
              <a:gd name="connsiteY41" fmla="*/ 882058 h 1076111"/>
              <a:gd name="connsiteX42" fmla="*/ 5044966 w 7232294"/>
              <a:gd name="connsiteY42" fmla="*/ 846776 h 1076111"/>
              <a:gd name="connsiteX43" fmla="*/ 5097885 w 7232294"/>
              <a:gd name="connsiteY43" fmla="*/ 829135 h 1076111"/>
              <a:gd name="connsiteX44" fmla="*/ 5221363 w 7232294"/>
              <a:gd name="connsiteY44" fmla="*/ 758570 h 1076111"/>
              <a:gd name="connsiteX45" fmla="*/ 5274283 w 7232294"/>
              <a:gd name="connsiteY45" fmla="*/ 723288 h 1076111"/>
              <a:gd name="connsiteX46" fmla="*/ 5468320 w 7232294"/>
              <a:gd name="connsiteY46" fmla="*/ 670364 h 1076111"/>
              <a:gd name="connsiteX47" fmla="*/ 5574158 w 7232294"/>
              <a:gd name="connsiteY47" fmla="*/ 617441 h 1076111"/>
              <a:gd name="connsiteX48" fmla="*/ 5715276 w 7232294"/>
              <a:gd name="connsiteY48" fmla="*/ 582158 h 1076111"/>
              <a:gd name="connsiteX49" fmla="*/ 5768195 w 7232294"/>
              <a:gd name="connsiteY49" fmla="*/ 564517 h 1076111"/>
              <a:gd name="connsiteX50" fmla="*/ 5856394 w 7232294"/>
              <a:gd name="connsiteY50" fmla="*/ 511594 h 1076111"/>
              <a:gd name="connsiteX51" fmla="*/ 5962232 w 7232294"/>
              <a:gd name="connsiteY51" fmla="*/ 458670 h 1076111"/>
              <a:gd name="connsiteX52" fmla="*/ 6050431 w 7232294"/>
              <a:gd name="connsiteY52" fmla="*/ 405747 h 1076111"/>
              <a:gd name="connsiteX53" fmla="*/ 6156270 w 7232294"/>
              <a:gd name="connsiteY53" fmla="*/ 335182 h 1076111"/>
              <a:gd name="connsiteX54" fmla="*/ 6262108 w 7232294"/>
              <a:gd name="connsiteY54" fmla="*/ 299900 h 1076111"/>
              <a:gd name="connsiteX55" fmla="*/ 6420866 w 7232294"/>
              <a:gd name="connsiteY55" fmla="*/ 229335 h 1076111"/>
              <a:gd name="connsiteX56" fmla="*/ 6773660 w 7232294"/>
              <a:gd name="connsiteY56" fmla="*/ 194053 h 1076111"/>
              <a:gd name="connsiteX57" fmla="*/ 6808940 w 7232294"/>
              <a:gd name="connsiteY57" fmla="*/ 158771 h 1076111"/>
              <a:gd name="connsiteX58" fmla="*/ 6932418 w 7232294"/>
              <a:gd name="connsiteY58" fmla="*/ 123488 h 1076111"/>
              <a:gd name="connsiteX59" fmla="*/ 7038257 w 7232294"/>
              <a:gd name="connsiteY59" fmla="*/ 88206 h 1076111"/>
              <a:gd name="connsiteX60" fmla="*/ 7091176 w 7232294"/>
              <a:gd name="connsiteY60" fmla="*/ 70565 h 1076111"/>
              <a:gd name="connsiteX61" fmla="*/ 7144095 w 7232294"/>
              <a:gd name="connsiteY61" fmla="*/ 52924 h 1076111"/>
              <a:gd name="connsiteX62" fmla="*/ 7179374 w 7232294"/>
              <a:gd name="connsiteY62" fmla="*/ 17641 h 1076111"/>
              <a:gd name="connsiteX63" fmla="*/ 7232294 w 7232294"/>
              <a:gd name="connsiteY63" fmla="*/ 0 h 10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7232294" h="1076111">
                <a:moveTo>
                  <a:pt x="0" y="705646"/>
                </a:moveTo>
                <a:cubicBezTo>
                  <a:pt x="25954" y="703050"/>
                  <a:pt x="173499" y="701377"/>
                  <a:pt x="229317" y="670364"/>
                </a:cubicBezTo>
                <a:cubicBezTo>
                  <a:pt x="266382" y="649771"/>
                  <a:pt x="297231" y="618764"/>
                  <a:pt x="335155" y="599800"/>
                </a:cubicBezTo>
                <a:cubicBezTo>
                  <a:pt x="422345" y="556201"/>
                  <a:pt x="380767" y="572833"/>
                  <a:pt x="458634" y="546876"/>
                </a:cubicBezTo>
                <a:cubicBezTo>
                  <a:pt x="610303" y="445755"/>
                  <a:pt x="418400" y="566996"/>
                  <a:pt x="564472" y="493953"/>
                </a:cubicBezTo>
                <a:cubicBezTo>
                  <a:pt x="701249" y="425558"/>
                  <a:pt x="537299" y="485369"/>
                  <a:pt x="670311" y="441029"/>
                </a:cubicBezTo>
                <a:cubicBezTo>
                  <a:pt x="687951" y="429268"/>
                  <a:pt x="706676" y="418992"/>
                  <a:pt x="723230" y="405747"/>
                </a:cubicBezTo>
                <a:cubicBezTo>
                  <a:pt x="736217" y="395357"/>
                  <a:pt x="744248" y="379022"/>
                  <a:pt x="758509" y="370464"/>
                </a:cubicBezTo>
                <a:cubicBezTo>
                  <a:pt x="774453" y="360897"/>
                  <a:pt x="794338" y="360148"/>
                  <a:pt x="811428" y="352823"/>
                </a:cubicBezTo>
                <a:cubicBezTo>
                  <a:pt x="1027902" y="260042"/>
                  <a:pt x="757754" y="370842"/>
                  <a:pt x="934907" y="282259"/>
                </a:cubicBezTo>
                <a:cubicBezTo>
                  <a:pt x="951538" y="273943"/>
                  <a:pt x="969948" y="269727"/>
                  <a:pt x="987826" y="264618"/>
                </a:cubicBezTo>
                <a:cubicBezTo>
                  <a:pt x="1011137" y="257957"/>
                  <a:pt x="1034680" y="252056"/>
                  <a:pt x="1058385" y="246976"/>
                </a:cubicBezTo>
                <a:cubicBezTo>
                  <a:pt x="1117017" y="234411"/>
                  <a:pt x="1234782" y="211694"/>
                  <a:pt x="1234782" y="211694"/>
                </a:cubicBezTo>
                <a:cubicBezTo>
                  <a:pt x="1334741" y="217574"/>
                  <a:pt x="1434903" y="220660"/>
                  <a:pt x="1534658" y="229335"/>
                </a:cubicBezTo>
                <a:cubicBezTo>
                  <a:pt x="1619848" y="236743"/>
                  <a:pt x="1636004" y="247938"/>
                  <a:pt x="1711055" y="264618"/>
                </a:cubicBezTo>
                <a:cubicBezTo>
                  <a:pt x="1775803" y="279008"/>
                  <a:pt x="1808352" y="281460"/>
                  <a:pt x="1869813" y="299900"/>
                </a:cubicBezTo>
                <a:cubicBezTo>
                  <a:pt x="1905432" y="310587"/>
                  <a:pt x="1940372" y="323421"/>
                  <a:pt x="1975651" y="335182"/>
                </a:cubicBezTo>
                <a:lnTo>
                  <a:pt x="2081490" y="370464"/>
                </a:lnTo>
                <a:lnTo>
                  <a:pt x="2134409" y="388106"/>
                </a:lnTo>
                <a:lnTo>
                  <a:pt x="2187328" y="405747"/>
                </a:lnTo>
                <a:cubicBezTo>
                  <a:pt x="2199088" y="417508"/>
                  <a:pt x="2207732" y="433591"/>
                  <a:pt x="2222608" y="441029"/>
                </a:cubicBezTo>
                <a:cubicBezTo>
                  <a:pt x="2255869" y="457661"/>
                  <a:pt x="2293918" y="462499"/>
                  <a:pt x="2328446" y="476311"/>
                </a:cubicBezTo>
                <a:cubicBezTo>
                  <a:pt x="2357846" y="488072"/>
                  <a:pt x="2386887" y="500772"/>
                  <a:pt x="2416645" y="511594"/>
                </a:cubicBezTo>
                <a:cubicBezTo>
                  <a:pt x="2451594" y="524304"/>
                  <a:pt x="2522483" y="546876"/>
                  <a:pt x="2522483" y="546876"/>
                </a:cubicBezTo>
                <a:cubicBezTo>
                  <a:pt x="2534243" y="558637"/>
                  <a:pt x="2542887" y="574720"/>
                  <a:pt x="2557763" y="582158"/>
                </a:cubicBezTo>
                <a:cubicBezTo>
                  <a:pt x="2591024" y="598790"/>
                  <a:pt x="2663601" y="617441"/>
                  <a:pt x="2663601" y="617441"/>
                </a:cubicBezTo>
                <a:cubicBezTo>
                  <a:pt x="2709576" y="663419"/>
                  <a:pt x="2746379" y="711756"/>
                  <a:pt x="2804719" y="740929"/>
                </a:cubicBezTo>
                <a:cubicBezTo>
                  <a:pt x="2832914" y="755028"/>
                  <a:pt x="2901823" y="768675"/>
                  <a:pt x="2928197" y="776211"/>
                </a:cubicBezTo>
                <a:cubicBezTo>
                  <a:pt x="2946075" y="781320"/>
                  <a:pt x="2963476" y="787972"/>
                  <a:pt x="2981116" y="793852"/>
                </a:cubicBezTo>
                <a:cubicBezTo>
                  <a:pt x="3136779" y="897636"/>
                  <a:pt x="2887980" y="738461"/>
                  <a:pt x="3139874" y="864417"/>
                </a:cubicBezTo>
                <a:cubicBezTo>
                  <a:pt x="3227064" y="908015"/>
                  <a:pt x="3185486" y="891383"/>
                  <a:pt x="3263352" y="917340"/>
                </a:cubicBezTo>
                <a:cubicBezTo>
                  <a:pt x="3332262" y="986256"/>
                  <a:pt x="3259955" y="924463"/>
                  <a:pt x="3351551" y="970264"/>
                </a:cubicBezTo>
                <a:cubicBezTo>
                  <a:pt x="3370513" y="979746"/>
                  <a:pt x="3385097" y="996935"/>
                  <a:pt x="3404470" y="1005546"/>
                </a:cubicBezTo>
                <a:cubicBezTo>
                  <a:pt x="3438453" y="1020650"/>
                  <a:pt x="3475029" y="1029067"/>
                  <a:pt x="3510309" y="1040828"/>
                </a:cubicBezTo>
                <a:lnTo>
                  <a:pt x="3563228" y="1058470"/>
                </a:lnTo>
                <a:lnTo>
                  <a:pt x="3616147" y="1076111"/>
                </a:lnTo>
                <a:cubicBezTo>
                  <a:pt x="3910143" y="1070231"/>
                  <a:pt x="4204501" y="1074202"/>
                  <a:pt x="4498134" y="1058470"/>
                </a:cubicBezTo>
                <a:cubicBezTo>
                  <a:pt x="4535269" y="1056480"/>
                  <a:pt x="4568693" y="1034948"/>
                  <a:pt x="4603972" y="1023187"/>
                </a:cubicBezTo>
                <a:lnTo>
                  <a:pt x="4656892" y="1005546"/>
                </a:lnTo>
                <a:lnTo>
                  <a:pt x="4815649" y="952623"/>
                </a:lnTo>
                <a:cubicBezTo>
                  <a:pt x="4815660" y="952619"/>
                  <a:pt x="4921477" y="917345"/>
                  <a:pt x="4921488" y="917340"/>
                </a:cubicBezTo>
                <a:cubicBezTo>
                  <a:pt x="4945008" y="905579"/>
                  <a:pt x="4969216" y="895105"/>
                  <a:pt x="4992047" y="882058"/>
                </a:cubicBezTo>
                <a:cubicBezTo>
                  <a:pt x="5010454" y="871539"/>
                  <a:pt x="5026004" y="856258"/>
                  <a:pt x="5044966" y="846776"/>
                </a:cubicBezTo>
                <a:cubicBezTo>
                  <a:pt x="5061597" y="838460"/>
                  <a:pt x="5080245" y="835015"/>
                  <a:pt x="5097885" y="829135"/>
                </a:cubicBezTo>
                <a:cubicBezTo>
                  <a:pt x="5226797" y="743184"/>
                  <a:pt x="5064722" y="848085"/>
                  <a:pt x="5221363" y="758570"/>
                </a:cubicBezTo>
                <a:cubicBezTo>
                  <a:pt x="5239770" y="748051"/>
                  <a:pt x="5254910" y="731899"/>
                  <a:pt x="5274283" y="723288"/>
                </a:cubicBezTo>
                <a:cubicBezTo>
                  <a:pt x="5371599" y="680033"/>
                  <a:pt x="5373458" y="694081"/>
                  <a:pt x="5468320" y="670364"/>
                </a:cubicBezTo>
                <a:cubicBezTo>
                  <a:pt x="5647736" y="625507"/>
                  <a:pt x="5384469" y="686425"/>
                  <a:pt x="5574158" y="617441"/>
                </a:cubicBezTo>
                <a:cubicBezTo>
                  <a:pt x="5619726" y="600870"/>
                  <a:pt x="5669277" y="597492"/>
                  <a:pt x="5715276" y="582158"/>
                </a:cubicBezTo>
                <a:lnTo>
                  <a:pt x="5768195" y="564517"/>
                </a:lnTo>
                <a:cubicBezTo>
                  <a:pt x="5837107" y="495601"/>
                  <a:pt x="5764795" y="557398"/>
                  <a:pt x="5856394" y="511594"/>
                </a:cubicBezTo>
                <a:cubicBezTo>
                  <a:pt x="5993173" y="443198"/>
                  <a:pt x="5829220" y="503011"/>
                  <a:pt x="5962232" y="458670"/>
                </a:cubicBezTo>
                <a:cubicBezTo>
                  <a:pt x="6041385" y="379513"/>
                  <a:pt x="5947383" y="463000"/>
                  <a:pt x="6050431" y="405747"/>
                </a:cubicBezTo>
                <a:cubicBezTo>
                  <a:pt x="6087496" y="385154"/>
                  <a:pt x="6116044" y="348592"/>
                  <a:pt x="6156270" y="335182"/>
                </a:cubicBezTo>
                <a:cubicBezTo>
                  <a:pt x="6191549" y="323421"/>
                  <a:pt x="6231166" y="320529"/>
                  <a:pt x="6262108" y="299900"/>
                </a:cubicBezTo>
                <a:cubicBezTo>
                  <a:pt x="6315735" y="264146"/>
                  <a:pt x="6347948" y="235964"/>
                  <a:pt x="6420866" y="229335"/>
                </a:cubicBezTo>
                <a:cubicBezTo>
                  <a:pt x="6667929" y="206873"/>
                  <a:pt x="6550355" y="218867"/>
                  <a:pt x="6773660" y="194053"/>
                </a:cubicBezTo>
                <a:cubicBezTo>
                  <a:pt x="6785420" y="182292"/>
                  <a:pt x="6794679" y="167328"/>
                  <a:pt x="6808940" y="158771"/>
                </a:cubicBezTo>
                <a:cubicBezTo>
                  <a:pt x="6828705" y="146911"/>
                  <a:pt x="6917034" y="128103"/>
                  <a:pt x="6932418" y="123488"/>
                </a:cubicBezTo>
                <a:cubicBezTo>
                  <a:pt x="6968038" y="112801"/>
                  <a:pt x="7002977" y="99967"/>
                  <a:pt x="7038257" y="88206"/>
                </a:cubicBezTo>
                <a:lnTo>
                  <a:pt x="7091176" y="70565"/>
                </a:lnTo>
                <a:lnTo>
                  <a:pt x="7144095" y="52924"/>
                </a:lnTo>
                <a:cubicBezTo>
                  <a:pt x="7155855" y="41163"/>
                  <a:pt x="7165113" y="26198"/>
                  <a:pt x="7179374" y="17641"/>
                </a:cubicBezTo>
                <a:cubicBezTo>
                  <a:pt x="7195318" y="8074"/>
                  <a:pt x="7232294" y="0"/>
                  <a:pt x="7232294" y="0"/>
                </a:cubicBezTo>
              </a:path>
            </a:pathLst>
          </a:custGeom>
          <a:ln w="5715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05600" y="1844727"/>
            <a:ext cx="1071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Full field</a:t>
            </a: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553200" y="2209800"/>
            <a:ext cx="304800" cy="8233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86200" y="1890894"/>
            <a:ext cx="1953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Long wavelength</a:t>
            </a:r>
          </a:p>
          <a:p>
            <a:r>
              <a:rPr lang="en-US" sz="2000" dirty="0" smtClean="0"/>
              <a:t>field</a:t>
            </a:r>
            <a:endParaRPr lang="en-US" sz="20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2000" y="2598780"/>
            <a:ext cx="1115279" cy="11574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218270"/>
              </p:ext>
            </p:extLst>
          </p:nvPr>
        </p:nvGraphicFramePr>
        <p:xfrm>
          <a:off x="76200" y="1356084"/>
          <a:ext cx="888799" cy="522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" name="Equation" r:id="rId3" imgW="431800" imgH="254000" progId="Equation.3">
                  <p:embed/>
                </p:oleObj>
              </mc:Choice>
              <mc:Fallback>
                <p:oleObj name="Equation" r:id="rId3" imgW="431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356084"/>
                        <a:ext cx="888799" cy="5228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072795"/>
              </p:ext>
            </p:extLst>
          </p:nvPr>
        </p:nvGraphicFramePr>
        <p:xfrm>
          <a:off x="2743200" y="5029200"/>
          <a:ext cx="33464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Equation" r:id="rId5" imgW="1625600" imgH="279400" progId="Equation.3">
                  <p:embed/>
                </p:oleObj>
              </mc:Choice>
              <mc:Fallback>
                <p:oleObj name="Equation" r:id="rId5" imgW="1625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200" y="5029200"/>
                        <a:ext cx="3346450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02566" y="5638800"/>
            <a:ext cx="798788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“Long wavelength” field = smoothed on a scale that is </a:t>
            </a:r>
            <a:r>
              <a:rPr lang="en-US" sz="2400" b="1" u="sng" dirty="0" smtClean="0"/>
              <a:t>linear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For Gaussian initial conditions, </a:t>
            </a:r>
            <a:r>
              <a:rPr lang="en-US" sz="2400" dirty="0" err="1" smtClean="0">
                <a:latin typeface="Symbol" charset="2"/>
                <a:cs typeface="Symbol" charset="2"/>
              </a:rPr>
              <a:t>d</a:t>
            </a:r>
            <a:r>
              <a:rPr lang="en-US" sz="2400" baseline="-25000" dirty="0" err="1" smtClean="0"/>
              <a:t>Long</a:t>
            </a:r>
            <a:r>
              <a:rPr lang="en-US" sz="2400" dirty="0" smtClean="0"/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d</a:t>
            </a:r>
            <a:r>
              <a:rPr lang="en-US" sz="2400" baseline="-25000" dirty="0" err="1" smtClean="0"/>
              <a:t>Short</a:t>
            </a:r>
            <a:r>
              <a:rPr lang="en-US" sz="2400" dirty="0" smtClean="0"/>
              <a:t> are independent</a:t>
            </a:r>
          </a:p>
          <a:p>
            <a:r>
              <a:rPr lang="en-US" sz="2400" dirty="0" smtClean="0"/>
              <a:t>(different Fourier modes, zero covariance).</a:t>
            </a:r>
            <a:endParaRPr lang="en-US" sz="2400" dirty="0"/>
          </a:p>
        </p:txBody>
      </p:sp>
      <p:sp>
        <p:nvSpPr>
          <p:cNvPr id="25" name="Freeform 24"/>
          <p:cNvSpPr/>
          <p:nvPr/>
        </p:nvSpPr>
        <p:spPr>
          <a:xfrm>
            <a:off x="997307" y="1586799"/>
            <a:ext cx="7232293" cy="3440931"/>
          </a:xfrm>
          <a:custGeom>
            <a:avLst/>
            <a:gdLst>
              <a:gd name="connsiteX0" fmla="*/ 0 w 7232293"/>
              <a:gd name="connsiteY0" fmla="*/ 2311897 h 3440931"/>
              <a:gd name="connsiteX1" fmla="*/ 17639 w 7232293"/>
              <a:gd name="connsiteY1" fmla="*/ 2594155 h 3440931"/>
              <a:gd name="connsiteX2" fmla="*/ 35279 w 7232293"/>
              <a:gd name="connsiteY2" fmla="*/ 2682361 h 3440931"/>
              <a:gd name="connsiteX3" fmla="*/ 70559 w 7232293"/>
              <a:gd name="connsiteY3" fmla="*/ 2788208 h 3440931"/>
              <a:gd name="connsiteX4" fmla="*/ 123478 w 7232293"/>
              <a:gd name="connsiteY4" fmla="*/ 2770567 h 3440931"/>
              <a:gd name="connsiteX5" fmla="*/ 158757 w 7232293"/>
              <a:gd name="connsiteY5" fmla="*/ 2717643 h 3440931"/>
              <a:gd name="connsiteX6" fmla="*/ 176397 w 7232293"/>
              <a:gd name="connsiteY6" fmla="*/ 2400103 h 3440931"/>
              <a:gd name="connsiteX7" fmla="*/ 211677 w 7232293"/>
              <a:gd name="connsiteY7" fmla="*/ 2276615 h 3440931"/>
              <a:gd name="connsiteX8" fmla="*/ 264596 w 7232293"/>
              <a:gd name="connsiteY8" fmla="*/ 2100203 h 3440931"/>
              <a:gd name="connsiteX9" fmla="*/ 299875 w 7232293"/>
              <a:gd name="connsiteY9" fmla="*/ 1994356 h 3440931"/>
              <a:gd name="connsiteX10" fmla="*/ 317515 w 7232293"/>
              <a:gd name="connsiteY10" fmla="*/ 1941433 h 3440931"/>
              <a:gd name="connsiteX11" fmla="*/ 335155 w 7232293"/>
              <a:gd name="connsiteY11" fmla="*/ 1870868 h 3440931"/>
              <a:gd name="connsiteX12" fmla="*/ 352794 w 7232293"/>
              <a:gd name="connsiteY12" fmla="*/ 1782662 h 3440931"/>
              <a:gd name="connsiteX13" fmla="*/ 388074 w 7232293"/>
              <a:gd name="connsiteY13" fmla="*/ 1676815 h 3440931"/>
              <a:gd name="connsiteX14" fmla="*/ 405714 w 7232293"/>
              <a:gd name="connsiteY14" fmla="*/ 1606251 h 3440931"/>
              <a:gd name="connsiteX15" fmla="*/ 440993 w 7232293"/>
              <a:gd name="connsiteY15" fmla="*/ 1376915 h 3440931"/>
              <a:gd name="connsiteX16" fmla="*/ 458633 w 7232293"/>
              <a:gd name="connsiteY16" fmla="*/ 1323992 h 3440931"/>
              <a:gd name="connsiteX17" fmla="*/ 476273 w 7232293"/>
              <a:gd name="connsiteY17" fmla="*/ 1253427 h 3440931"/>
              <a:gd name="connsiteX18" fmla="*/ 511552 w 7232293"/>
              <a:gd name="connsiteY18" fmla="*/ 1147580 h 3440931"/>
              <a:gd name="connsiteX19" fmla="*/ 529192 w 7232293"/>
              <a:gd name="connsiteY19" fmla="*/ 1094657 h 3440931"/>
              <a:gd name="connsiteX20" fmla="*/ 564471 w 7232293"/>
              <a:gd name="connsiteY20" fmla="*/ 1588609 h 3440931"/>
              <a:gd name="connsiteX21" fmla="*/ 582111 w 7232293"/>
              <a:gd name="connsiteY21" fmla="*/ 1659174 h 3440931"/>
              <a:gd name="connsiteX22" fmla="*/ 617391 w 7232293"/>
              <a:gd name="connsiteY22" fmla="*/ 1694456 h 3440931"/>
              <a:gd name="connsiteX23" fmla="*/ 652670 w 7232293"/>
              <a:gd name="connsiteY23" fmla="*/ 1800303 h 3440931"/>
              <a:gd name="connsiteX24" fmla="*/ 670310 w 7232293"/>
              <a:gd name="connsiteY24" fmla="*/ 1853227 h 3440931"/>
              <a:gd name="connsiteX25" fmla="*/ 705589 w 7232293"/>
              <a:gd name="connsiteY25" fmla="*/ 1994356 h 3440931"/>
              <a:gd name="connsiteX26" fmla="*/ 758508 w 7232293"/>
              <a:gd name="connsiteY26" fmla="*/ 2153126 h 3440931"/>
              <a:gd name="connsiteX27" fmla="*/ 776148 w 7232293"/>
              <a:gd name="connsiteY27" fmla="*/ 2206050 h 3440931"/>
              <a:gd name="connsiteX28" fmla="*/ 793788 w 7232293"/>
              <a:gd name="connsiteY28" fmla="*/ 2153126 h 3440931"/>
              <a:gd name="connsiteX29" fmla="*/ 811428 w 7232293"/>
              <a:gd name="connsiteY29" fmla="*/ 2047279 h 3440931"/>
              <a:gd name="connsiteX30" fmla="*/ 829067 w 7232293"/>
              <a:gd name="connsiteY30" fmla="*/ 1976715 h 3440931"/>
              <a:gd name="connsiteX31" fmla="*/ 864347 w 7232293"/>
              <a:gd name="connsiteY31" fmla="*/ 1553327 h 3440931"/>
              <a:gd name="connsiteX32" fmla="*/ 881987 w 7232293"/>
              <a:gd name="connsiteY32" fmla="*/ 1500404 h 3440931"/>
              <a:gd name="connsiteX33" fmla="*/ 917266 w 7232293"/>
              <a:gd name="connsiteY33" fmla="*/ 1341633 h 3440931"/>
              <a:gd name="connsiteX34" fmla="*/ 952546 w 7232293"/>
              <a:gd name="connsiteY34" fmla="*/ 1129939 h 3440931"/>
              <a:gd name="connsiteX35" fmla="*/ 970185 w 7232293"/>
              <a:gd name="connsiteY35" fmla="*/ 1024092 h 3440931"/>
              <a:gd name="connsiteX36" fmla="*/ 1023105 w 7232293"/>
              <a:gd name="connsiteY36" fmla="*/ 865322 h 3440931"/>
              <a:gd name="connsiteX37" fmla="*/ 1040744 w 7232293"/>
              <a:gd name="connsiteY37" fmla="*/ 812398 h 3440931"/>
              <a:gd name="connsiteX38" fmla="*/ 1058384 w 7232293"/>
              <a:gd name="connsiteY38" fmla="*/ 741834 h 3440931"/>
              <a:gd name="connsiteX39" fmla="*/ 1076024 w 7232293"/>
              <a:gd name="connsiteY39" fmla="*/ 583063 h 3440931"/>
              <a:gd name="connsiteX40" fmla="*/ 1093664 w 7232293"/>
              <a:gd name="connsiteY40" fmla="*/ 530140 h 3440931"/>
              <a:gd name="connsiteX41" fmla="*/ 1111303 w 7232293"/>
              <a:gd name="connsiteY41" fmla="*/ 300805 h 3440931"/>
              <a:gd name="connsiteX42" fmla="*/ 1181862 w 7232293"/>
              <a:gd name="connsiteY42" fmla="*/ 389011 h 3440931"/>
              <a:gd name="connsiteX43" fmla="*/ 1217142 w 7232293"/>
              <a:gd name="connsiteY43" fmla="*/ 530140 h 3440931"/>
              <a:gd name="connsiteX44" fmla="*/ 1234781 w 7232293"/>
              <a:gd name="connsiteY44" fmla="*/ 583063 h 3440931"/>
              <a:gd name="connsiteX45" fmla="*/ 1270061 w 7232293"/>
              <a:gd name="connsiteY45" fmla="*/ 759475 h 3440931"/>
              <a:gd name="connsiteX46" fmla="*/ 1287701 w 7232293"/>
              <a:gd name="connsiteY46" fmla="*/ 830040 h 3440931"/>
              <a:gd name="connsiteX47" fmla="*/ 1305340 w 7232293"/>
              <a:gd name="connsiteY47" fmla="*/ 1041733 h 3440931"/>
              <a:gd name="connsiteX48" fmla="*/ 1322980 w 7232293"/>
              <a:gd name="connsiteY48" fmla="*/ 1112298 h 3440931"/>
              <a:gd name="connsiteX49" fmla="*/ 1340620 w 7232293"/>
              <a:gd name="connsiteY49" fmla="*/ 1200504 h 3440931"/>
              <a:gd name="connsiteX50" fmla="*/ 1358260 w 7232293"/>
              <a:gd name="connsiteY50" fmla="*/ 1588609 h 3440931"/>
              <a:gd name="connsiteX51" fmla="*/ 1393539 w 7232293"/>
              <a:gd name="connsiteY51" fmla="*/ 1835586 h 3440931"/>
              <a:gd name="connsiteX52" fmla="*/ 1428819 w 7232293"/>
              <a:gd name="connsiteY52" fmla="*/ 2258973 h 3440931"/>
              <a:gd name="connsiteX53" fmla="*/ 1446458 w 7232293"/>
              <a:gd name="connsiteY53" fmla="*/ 2347179 h 3440931"/>
              <a:gd name="connsiteX54" fmla="*/ 1464098 w 7232293"/>
              <a:gd name="connsiteY54" fmla="*/ 2400103 h 3440931"/>
              <a:gd name="connsiteX55" fmla="*/ 1499378 w 7232293"/>
              <a:gd name="connsiteY55" fmla="*/ 2364820 h 3440931"/>
              <a:gd name="connsiteX56" fmla="*/ 1517017 w 7232293"/>
              <a:gd name="connsiteY56" fmla="*/ 2311897 h 3440931"/>
              <a:gd name="connsiteX57" fmla="*/ 1534657 w 7232293"/>
              <a:gd name="connsiteY57" fmla="*/ 2082562 h 3440931"/>
              <a:gd name="connsiteX58" fmla="*/ 1552297 w 7232293"/>
              <a:gd name="connsiteY58" fmla="*/ 2011997 h 3440931"/>
              <a:gd name="connsiteX59" fmla="*/ 1569936 w 7232293"/>
              <a:gd name="connsiteY59" fmla="*/ 1923791 h 3440931"/>
              <a:gd name="connsiteX60" fmla="*/ 1587576 w 7232293"/>
              <a:gd name="connsiteY60" fmla="*/ 1747380 h 3440931"/>
              <a:gd name="connsiteX61" fmla="*/ 1605216 w 7232293"/>
              <a:gd name="connsiteY61" fmla="*/ 1553327 h 3440931"/>
              <a:gd name="connsiteX62" fmla="*/ 1622856 w 7232293"/>
              <a:gd name="connsiteY62" fmla="*/ 1482762 h 3440931"/>
              <a:gd name="connsiteX63" fmla="*/ 1658135 w 7232293"/>
              <a:gd name="connsiteY63" fmla="*/ 1306351 h 3440931"/>
              <a:gd name="connsiteX64" fmla="*/ 1693415 w 7232293"/>
              <a:gd name="connsiteY64" fmla="*/ 1200504 h 3440931"/>
              <a:gd name="connsiteX65" fmla="*/ 1728694 w 7232293"/>
              <a:gd name="connsiteY65" fmla="*/ 971169 h 3440931"/>
              <a:gd name="connsiteX66" fmla="*/ 1763974 w 7232293"/>
              <a:gd name="connsiteY66" fmla="*/ 935887 h 3440931"/>
              <a:gd name="connsiteX67" fmla="*/ 1781613 w 7232293"/>
              <a:gd name="connsiteY67" fmla="*/ 988810 h 3440931"/>
              <a:gd name="connsiteX68" fmla="*/ 1799253 w 7232293"/>
              <a:gd name="connsiteY68" fmla="*/ 1059375 h 3440931"/>
              <a:gd name="connsiteX69" fmla="*/ 1834533 w 7232293"/>
              <a:gd name="connsiteY69" fmla="*/ 1147580 h 3440931"/>
              <a:gd name="connsiteX70" fmla="*/ 1905092 w 7232293"/>
              <a:gd name="connsiteY70" fmla="*/ 1288710 h 3440931"/>
              <a:gd name="connsiteX71" fmla="*/ 1940371 w 7232293"/>
              <a:gd name="connsiteY71" fmla="*/ 1447480 h 3440931"/>
              <a:gd name="connsiteX72" fmla="*/ 1958011 w 7232293"/>
              <a:gd name="connsiteY72" fmla="*/ 1553327 h 3440931"/>
              <a:gd name="connsiteX73" fmla="*/ 1975651 w 7232293"/>
              <a:gd name="connsiteY73" fmla="*/ 1641533 h 3440931"/>
              <a:gd name="connsiteX74" fmla="*/ 1993290 w 7232293"/>
              <a:gd name="connsiteY74" fmla="*/ 1747380 h 3440931"/>
              <a:gd name="connsiteX75" fmla="*/ 2010930 w 7232293"/>
              <a:gd name="connsiteY75" fmla="*/ 1817944 h 3440931"/>
              <a:gd name="connsiteX76" fmla="*/ 2046209 w 7232293"/>
              <a:gd name="connsiteY76" fmla="*/ 2011997 h 3440931"/>
              <a:gd name="connsiteX77" fmla="*/ 2063849 w 7232293"/>
              <a:gd name="connsiteY77" fmla="*/ 2064921 h 3440931"/>
              <a:gd name="connsiteX78" fmla="*/ 2081489 w 7232293"/>
              <a:gd name="connsiteY78" fmla="*/ 2170768 h 3440931"/>
              <a:gd name="connsiteX79" fmla="*/ 2116768 w 7232293"/>
              <a:gd name="connsiteY79" fmla="*/ 2400103 h 3440931"/>
              <a:gd name="connsiteX80" fmla="*/ 2152048 w 7232293"/>
              <a:gd name="connsiteY80" fmla="*/ 2347179 h 3440931"/>
              <a:gd name="connsiteX81" fmla="*/ 2204967 w 7232293"/>
              <a:gd name="connsiteY81" fmla="*/ 2170768 h 3440931"/>
              <a:gd name="connsiteX82" fmla="*/ 2222607 w 7232293"/>
              <a:gd name="connsiteY82" fmla="*/ 2064921 h 3440931"/>
              <a:gd name="connsiteX83" fmla="*/ 2240247 w 7232293"/>
              <a:gd name="connsiteY83" fmla="*/ 1976715 h 3440931"/>
              <a:gd name="connsiteX84" fmla="*/ 2257886 w 7232293"/>
              <a:gd name="connsiteY84" fmla="*/ 1800303 h 3440931"/>
              <a:gd name="connsiteX85" fmla="*/ 2275526 w 7232293"/>
              <a:gd name="connsiteY85" fmla="*/ 1641533 h 3440931"/>
              <a:gd name="connsiteX86" fmla="*/ 2293166 w 7232293"/>
              <a:gd name="connsiteY86" fmla="*/ 1306351 h 3440931"/>
              <a:gd name="connsiteX87" fmla="*/ 2310806 w 7232293"/>
              <a:gd name="connsiteY87" fmla="*/ 1253427 h 3440931"/>
              <a:gd name="connsiteX88" fmla="*/ 2363725 w 7232293"/>
              <a:gd name="connsiteY88" fmla="*/ 1218145 h 3440931"/>
              <a:gd name="connsiteX89" fmla="*/ 2399004 w 7232293"/>
              <a:gd name="connsiteY89" fmla="*/ 1112298 h 3440931"/>
              <a:gd name="connsiteX90" fmla="*/ 2416644 w 7232293"/>
              <a:gd name="connsiteY90" fmla="*/ 1059375 h 3440931"/>
              <a:gd name="connsiteX91" fmla="*/ 2434284 w 7232293"/>
              <a:gd name="connsiteY91" fmla="*/ 1112298 h 3440931"/>
              <a:gd name="connsiteX92" fmla="*/ 2469563 w 7232293"/>
              <a:gd name="connsiteY92" fmla="*/ 1165222 h 3440931"/>
              <a:gd name="connsiteX93" fmla="*/ 2487203 w 7232293"/>
              <a:gd name="connsiteY93" fmla="*/ 1235786 h 3440931"/>
              <a:gd name="connsiteX94" fmla="*/ 2522482 w 7232293"/>
              <a:gd name="connsiteY94" fmla="*/ 1394557 h 3440931"/>
              <a:gd name="connsiteX95" fmla="*/ 2575402 w 7232293"/>
              <a:gd name="connsiteY95" fmla="*/ 1853227 h 3440931"/>
              <a:gd name="connsiteX96" fmla="*/ 2610681 w 7232293"/>
              <a:gd name="connsiteY96" fmla="*/ 2047279 h 3440931"/>
              <a:gd name="connsiteX97" fmla="*/ 2628321 w 7232293"/>
              <a:gd name="connsiteY97" fmla="*/ 2241332 h 3440931"/>
              <a:gd name="connsiteX98" fmla="*/ 2681240 w 7232293"/>
              <a:gd name="connsiteY98" fmla="*/ 2470667 h 3440931"/>
              <a:gd name="connsiteX99" fmla="*/ 2698880 w 7232293"/>
              <a:gd name="connsiteY99" fmla="*/ 2594155 h 3440931"/>
              <a:gd name="connsiteX100" fmla="*/ 2734159 w 7232293"/>
              <a:gd name="connsiteY100" fmla="*/ 2700002 h 3440931"/>
              <a:gd name="connsiteX101" fmla="*/ 2769439 w 7232293"/>
              <a:gd name="connsiteY101" fmla="*/ 2823490 h 3440931"/>
              <a:gd name="connsiteX102" fmla="*/ 2804718 w 7232293"/>
              <a:gd name="connsiteY102" fmla="*/ 2770567 h 3440931"/>
              <a:gd name="connsiteX103" fmla="*/ 2857637 w 7232293"/>
              <a:gd name="connsiteY103" fmla="*/ 2594155 h 3440931"/>
              <a:gd name="connsiteX104" fmla="*/ 2875277 w 7232293"/>
              <a:gd name="connsiteY104" fmla="*/ 2541232 h 3440931"/>
              <a:gd name="connsiteX105" fmla="*/ 2892917 w 7232293"/>
              <a:gd name="connsiteY105" fmla="*/ 2400103 h 3440931"/>
              <a:gd name="connsiteX106" fmla="*/ 2910557 w 7232293"/>
              <a:gd name="connsiteY106" fmla="*/ 2329538 h 3440931"/>
              <a:gd name="connsiteX107" fmla="*/ 2928196 w 7232293"/>
              <a:gd name="connsiteY107" fmla="*/ 2241332 h 3440931"/>
              <a:gd name="connsiteX108" fmla="*/ 2963476 w 7232293"/>
              <a:gd name="connsiteY108" fmla="*/ 2135485 h 3440931"/>
              <a:gd name="connsiteX109" fmla="*/ 2981116 w 7232293"/>
              <a:gd name="connsiteY109" fmla="*/ 2064921 h 3440931"/>
              <a:gd name="connsiteX110" fmla="*/ 3034035 w 7232293"/>
              <a:gd name="connsiteY110" fmla="*/ 1906150 h 3440931"/>
              <a:gd name="connsiteX111" fmla="*/ 3051675 w 7232293"/>
              <a:gd name="connsiteY111" fmla="*/ 1853227 h 3440931"/>
              <a:gd name="connsiteX112" fmla="*/ 3086954 w 7232293"/>
              <a:gd name="connsiteY112" fmla="*/ 1817944 h 3440931"/>
              <a:gd name="connsiteX113" fmla="*/ 3104594 w 7232293"/>
              <a:gd name="connsiteY113" fmla="*/ 1765021 h 3440931"/>
              <a:gd name="connsiteX114" fmla="*/ 3280991 w 7232293"/>
              <a:gd name="connsiteY114" fmla="*/ 1747380 h 3440931"/>
              <a:gd name="connsiteX115" fmla="*/ 3369190 w 7232293"/>
              <a:gd name="connsiteY115" fmla="*/ 1817944 h 3440931"/>
              <a:gd name="connsiteX116" fmla="*/ 3404469 w 7232293"/>
              <a:gd name="connsiteY116" fmla="*/ 1923791 h 3440931"/>
              <a:gd name="connsiteX117" fmla="*/ 3422109 w 7232293"/>
              <a:gd name="connsiteY117" fmla="*/ 1976715 h 3440931"/>
              <a:gd name="connsiteX118" fmla="*/ 3457389 w 7232293"/>
              <a:gd name="connsiteY118" fmla="*/ 2082562 h 3440931"/>
              <a:gd name="connsiteX119" fmla="*/ 3475028 w 7232293"/>
              <a:gd name="connsiteY119" fmla="*/ 2153126 h 3440931"/>
              <a:gd name="connsiteX120" fmla="*/ 3510308 w 7232293"/>
              <a:gd name="connsiteY120" fmla="*/ 2276615 h 3440931"/>
              <a:gd name="connsiteX121" fmla="*/ 3545587 w 7232293"/>
              <a:gd name="connsiteY121" fmla="*/ 2523591 h 3440931"/>
              <a:gd name="connsiteX122" fmla="*/ 3580867 w 7232293"/>
              <a:gd name="connsiteY122" fmla="*/ 2629438 h 3440931"/>
              <a:gd name="connsiteX123" fmla="*/ 3598507 w 7232293"/>
              <a:gd name="connsiteY123" fmla="*/ 2770567 h 3440931"/>
              <a:gd name="connsiteX124" fmla="*/ 3616146 w 7232293"/>
              <a:gd name="connsiteY124" fmla="*/ 2858773 h 3440931"/>
              <a:gd name="connsiteX125" fmla="*/ 3633786 w 7232293"/>
              <a:gd name="connsiteY125" fmla="*/ 3017543 h 3440931"/>
              <a:gd name="connsiteX126" fmla="*/ 3669066 w 7232293"/>
              <a:gd name="connsiteY126" fmla="*/ 3158672 h 3440931"/>
              <a:gd name="connsiteX127" fmla="*/ 3721985 w 7232293"/>
              <a:gd name="connsiteY127" fmla="*/ 3335084 h 3440931"/>
              <a:gd name="connsiteX128" fmla="*/ 3739624 w 7232293"/>
              <a:gd name="connsiteY128" fmla="*/ 3388007 h 3440931"/>
              <a:gd name="connsiteX129" fmla="*/ 3757264 w 7232293"/>
              <a:gd name="connsiteY129" fmla="*/ 3440931 h 3440931"/>
              <a:gd name="connsiteX130" fmla="*/ 3792544 w 7232293"/>
              <a:gd name="connsiteY130" fmla="*/ 3388007 h 3440931"/>
              <a:gd name="connsiteX131" fmla="*/ 3827823 w 7232293"/>
              <a:gd name="connsiteY131" fmla="*/ 3017543 h 3440931"/>
              <a:gd name="connsiteX132" fmla="*/ 3880742 w 7232293"/>
              <a:gd name="connsiteY132" fmla="*/ 2100203 h 3440931"/>
              <a:gd name="connsiteX133" fmla="*/ 3916022 w 7232293"/>
              <a:gd name="connsiteY133" fmla="*/ 1923791 h 3440931"/>
              <a:gd name="connsiteX134" fmla="*/ 3951301 w 7232293"/>
              <a:gd name="connsiteY134" fmla="*/ 1959074 h 3440931"/>
              <a:gd name="connsiteX135" fmla="*/ 3968941 w 7232293"/>
              <a:gd name="connsiteY135" fmla="*/ 2011997 h 3440931"/>
              <a:gd name="connsiteX136" fmla="*/ 4004221 w 7232293"/>
              <a:gd name="connsiteY136" fmla="*/ 2329538 h 3440931"/>
              <a:gd name="connsiteX137" fmla="*/ 4039500 w 7232293"/>
              <a:gd name="connsiteY137" fmla="*/ 2470667 h 3440931"/>
              <a:gd name="connsiteX138" fmla="*/ 4074780 w 7232293"/>
              <a:gd name="connsiteY138" fmla="*/ 2576514 h 3440931"/>
              <a:gd name="connsiteX139" fmla="*/ 4092419 w 7232293"/>
              <a:gd name="connsiteY139" fmla="*/ 2788208 h 3440931"/>
              <a:gd name="connsiteX140" fmla="*/ 4110059 w 7232293"/>
              <a:gd name="connsiteY140" fmla="*/ 2841132 h 3440931"/>
              <a:gd name="connsiteX141" fmla="*/ 4162978 w 7232293"/>
              <a:gd name="connsiteY141" fmla="*/ 2876414 h 3440931"/>
              <a:gd name="connsiteX142" fmla="*/ 4198258 w 7232293"/>
              <a:gd name="connsiteY142" fmla="*/ 2770567 h 3440931"/>
              <a:gd name="connsiteX143" fmla="*/ 4233537 w 7232293"/>
              <a:gd name="connsiteY143" fmla="*/ 2647079 h 3440931"/>
              <a:gd name="connsiteX144" fmla="*/ 4268817 w 7232293"/>
              <a:gd name="connsiteY144" fmla="*/ 2594155 h 3440931"/>
              <a:gd name="connsiteX145" fmla="*/ 4286456 w 7232293"/>
              <a:gd name="connsiteY145" fmla="*/ 2258973 h 3440931"/>
              <a:gd name="connsiteX146" fmla="*/ 4304096 w 7232293"/>
              <a:gd name="connsiteY146" fmla="*/ 2206050 h 3440931"/>
              <a:gd name="connsiteX147" fmla="*/ 4339376 w 7232293"/>
              <a:gd name="connsiteY147" fmla="*/ 2170768 h 3440931"/>
              <a:gd name="connsiteX148" fmla="*/ 4357015 w 7232293"/>
              <a:gd name="connsiteY148" fmla="*/ 2100203 h 3440931"/>
              <a:gd name="connsiteX149" fmla="*/ 4409935 w 7232293"/>
              <a:gd name="connsiteY149" fmla="*/ 1941433 h 3440931"/>
              <a:gd name="connsiteX150" fmla="*/ 4427574 w 7232293"/>
              <a:gd name="connsiteY150" fmla="*/ 1888509 h 3440931"/>
              <a:gd name="connsiteX151" fmla="*/ 4445214 w 7232293"/>
              <a:gd name="connsiteY151" fmla="*/ 1835586 h 3440931"/>
              <a:gd name="connsiteX152" fmla="*/ 4515773 w 7232293"/>
              <a:gd name="connsiteY152" fmla="*/ 1659174 h 3440931"/>
              <a:gd name="connsiteX153" fmla="*/ 4551052 w 7232293"/>
              <a:gd name="connsiteY153" fmla="*/ 1553327 h 3440931"/>
              <a:gd name="connsiteX154" fmla="*/ 4568692 w 7232293"/>
              <a:gd name="connsiteY154" fmla="*/ 1288710 h 3440931"/>
              <a:gd name="connsiteX155" fmla="*/ 4586332 w 7232293"/>
              <a:gd name="connsiteY155" fmla="*/ 1235786 h 3440931"/>
              <a:gd name="connsiteX156" fmla="*/ 4621611 w 7232293"/>
              <a:gd name="connsiteY156" fmla="*/ 1271069 h 3440931"/>
              <a:gd name="connsiteX157" fmla="*/ 4639251 w 7232293"/>
              <a:gd name="connsiteY157" fmla="*/ 1341633 h 3440931"/>
              <a:gd name="connsiteX158" fmla="*/ 4674531 w 7232293"/>
              <a:gd name="connsiteY158" fmla="*/ 1394557 h 3440931"/>
              <a:gd name="connsiteX159" fmla="*/ 4727450 w 7232293"/>
              <a:gd name="connsiteY159" fmla="*/ 1623892 h 3440931"/>
              <a:gd name="connsiteX160" fmla="*/ 4745090 w 7232293"/>
              <a:gd name="connsiteY160" fmla="*/ 1676815 h 3440931"/>
              <a:gd name="connsiteX161" fmla="*/ 4780369 w 7232293"/>
              <a:gd name="connsiteY161" fmla="*/ 1994356 h 3440931"/>
              <a:gd name="connsiteX162" fmla="*/ 4798009 w 7232293"/>
              <a:gd name="connsiteY162" fmla="*/ 2100203 h 3440931"/>
              <a:gd name="connsiteX163" fmla="*/ 4815649 w 7232293"/>
              <a:gd name="connsiteY163" fmla="*/ 2294256 h 3440931"/>
              <a:gd name="connsiteX164" fmla="*/ 4833288 w 7232293"/>
              <a:gd name="connsiteY164" fmla="*/ 2347179 h 3440931"/>
              <a:gd name="connsiteX165" fmla="*/ 4850928 w 7232293"/>
              <a:gd name="connsiteY165" fmla="*/ 2435385 h 3440931"/>
              <a:gd name="connsiteX166" fmla="*/ 4886208 w 7232293"/>
              <a:gd name="connsiteY166" fmla="*/ 2576514 h 3440931"/>
              <a:gd name="connsiteX167" fmla="*/ 4903847 w 7232293"/>
              <a:gd name="connsiteY167" fmla="*/ 2647079 h 3440931"/>
              <a:gd name="connsiteX168" fmla="*/ 4956766 w 7232293"/>
              <a:gd name="connsiteY168" fmla="*/ 2911696 h 3440931"/>
              <a:gd name="connsiteX169" fmla="*/ 4992046 w 7232293"/>
              <a:gd name="connsiteY169" fmla="*/ 3052825 h 3440931"/>
              <a:gd name="connsiteX170" fmla="*/ 5027325 w 7232293"/>
              <a:gd name="connsiteY170" fmla="*/ 3088108 h 3440931"/>
              <a:gd name="connsiteX171" fmla="*/ 5062605 w 7232293"/>
              <a:gd name="connsiteY171" fmla="*/ 3035184 h 3440931"/>
              <a:gd name="connsiteX172" fmla="*/ 5133164 w 7232293"/>
              <a:gd name="connsiteY172" fmla="*/ 2788208 h 3440931"/>
              <a:gd name="connsiteX173" fmla="*/ 5186083 w 7232293"/>
              <a:gd name="connsiteY173" fmla="*/ 2594155 h 3440931"/>
              <a:gd name="connsiteX174" fmla="*/ 5221363 w 7232293"/>
              <a:gd name="connsiteY174" fmla="*/ 2241332 h 3440931"/>
              <a:gd name="connsiteX175" fmla="*/ 5256642 w 7232293"/>
              <a:gd name="connsiteY175" fmla="*/ 2082562 h 3440931"/>
              <a:gd name="connsiteX176" fmla="*/ 5274282 w 7232293"/>
              <a:gd name="connsiteY176" fmla="*/ 2029638 h 3440931"/>
              <a:gd name="connsiteX177" fmla="*/ 5309561 w 7232293"/>
              <a:gd name="connsiteY177" fmla="*/ 1976715 h 3440931"/>
              <a:gd name="connsiteX178" fmla="*/ 5362481 w 7232293"/>
              <a:gd name="connsiteY178" fmla="*/ 1782662 h 3440931"/>
              <a:gd name="connsiteX179" fmla="*/ 5380120 w 7232293"/>
              <a:gd name="connsiteY179" fmla="*/ 1729739 h 3440931"/>
              <a:gd name="connsiteX180" fmla="*/ 5415400 w 7232293"/>
              <a:gd name="connsiteY180" fmla="*/ 1553327 h 3440931"/>
              <a:gd name="connsiteX181" fmla="*/ 5468319 w 7232293"/>
              <a:gd name="connsiteY181" fmla="*/ 1447480 h 3440931"/>
              <a:gd name="connsiteX182" fmla="*/ 5521238 w 7232293"/>
              <a:gd name="connsiteY182" fmla="*/ 1518045 h 3440931"/>
              <a:gd name="connsiteX183" fmla="*/ 5556518 w 7232293"/>
              <a:gd name="connsiteY183" fmla="*/ 1623892 h 3440931"/>
              <a:gd name="connsiteX184" fmla="*/ 5574157 w 7232293"/>
              <a:gd name="connsiteY184" fmla="*/ 1676815 h 3440931"/>
              <a:gd name="connsiteX185" fmla="*/ 5609437 w 7232293"/>
              <a:gd name="connsiteY185" fmla="*/ 1835586 h 3440931"/>
              <a:gd name="connsiteX186" fmla="*/ 5644716 w 7232293"/>
              <a:gd name="connsiteY186" fmla="*/ 2170768 h 3440931"/>
              <a:gd name="connsiteX187" fmla="*/ 5679996 w 7232293"/>
              <a:gd name="connsiteY187" fmla="*/ 2311897 h 3440931"/>
              <a:gd name="connsiteX188" fmla="*/ 5768195 w 7232293"/>
              <a:gd name="connsiteY188" fmla="*/ 2382461 h 3440931"/>
              <a:gd name="connsiteX189" fmla="*/ 5803474 w 7232293"/>
              <a:gd name="connsiteY189" fmla="*/ 2417744 h 3440931"/>
              <a:gd name="connsiteX190" fmla="*/ 5856393 w 7232293"/>
              <a:gd name="connsiteY190" fmla="*/ 2400103 h 3440931"/>
              <a:gd name="connsiteX191" fmla="*/ 5874033 w 7232293"/>
              <a:gd name="connsiteY191" fmla="*/ 2294256 h 3440931"/>
              <a:gd name="connsiteX192" fmla="*/ 5891673 w 7232293"/>
              <a:gd name="connsiteY192" fmla="*/ 2223691 h 3440931"/>
              <a:gd name="connsiteX193" fmla="*/ 5926952 w 7232293"/>
              <a:gd name="connsiteY193" fmla="*/ 2135485 h 3440931"/>
              <a:gd name="connsiteX194" fmla="*/ 5979871 w 7232293"/>
              <a:gd name="connsiteY194" fmla="*/ 1941433 h 3440931"/>
              <a:gd name="connsiteX195" fmla="*/ 5997511 w 7232293"/>
              <a:gd name="connsiteY195" fmla="*/ 1888509 h 3440931"/>
              <a:gd name="connsiteX196" fmla="*/ 6085710 w 7232293"/>
              <a:gd name="connsiteY196" fmla="*/ 1676815 h 3440931"/>
              <a:gd name="connsiteX197" fmla="*/ 6103350 w 7232293"/>
              <a:gd name="connsiteY197" fmla="*/ 1606251 h 3440931"/>
              <a:gd name="connsiteX198" fmla="*/ 6138629 w 7232293"/>
              <a:gd name="connsiteY198" fmla="*/ 1482762 h 3440931"/>
              <a:gd name="connsiteX199" fmla="*/ 6191548 w 7232293"/>
              <a:gd name="connsiteY199" fmla="*/ 1323992 h 3440931"/>
              <a:gd name="connsiteX200" fmla="*/ 6262107 w 7232293"/>
              <a:gd name="connsiteY200" fmla="*/ 1341633 h 3440931"/>
              <a:gd name="connsiteX201" fmla="*/ 6315026 w 7232293"/>
              <a:gd name="connsiteY201" fmla="*/ 1447480 h 3440931"/>
              <a:gd name="connsiteX202" fmla="*/ 6350306 w 7232293"/>
              <a:gd name="connsiteY202" fmla="*/ 1500404 h 3440931"/>
              <a:gd name="connsiteX203" fmla="*/ 6367946 w 7232293"/>
              <a:gd name="connsiteY203" fmla="*/ 1553327 h 3440931"/>
              <a:gd name="connsiteX204" fmla="*/ 6403225 w 7232293"/>
              <a:gd name="connsiteY204" fmla="*/ 1606251 h 3440931"/>
              <a:gd name="connsiteX205" fmla="*/ 6438505 w 7232293"/>
              <a:gd name="connsiteY205" fmla="*/ 1694456 h 3440931"/>
              <a:gd name="connsiteX206" fmla="*/ 6473784 w 7232293"/>
              <a:gd name="connsiteY206" fmla="*/ 1870868 h 3440931"/>
              <a:gd name="connsiteX207" fmla="*/ 6491424 w 7232293"/>
              <a:gd name="connsiteY207" fmla="*/ 1923791 h 3440931"/>
              <a:gd name="connsiteX208" fmla="*/ 6509064 w 7232293"/>
              <a:gd name="connsiteY208" fmla="*/ 2011997 h 3440931"/>
              <a:gd name="connsiteX209" fmla="*/ 6561983 w 7232293"/>
              <a:gd name="connsiteY209" fmla="*/ 2029638 h 3440931"/>
              <a:gd name="connsiteX210" fmla="*/ 6597262 w 7232293"/>
              <a:gd name="connsiteY210" fmla="*/ 1870868 h 3440931"/>
              <a:gd name="connsiteX211" fmla="*/ 6632542 w 7232293"/>
              <a:gd name="connsiteY211" fmla="*/ 1835586 h 3440931"/>
              <a:gd name="connsiteX212" fmla="*/ 6720740 w 7232293"/>
              <a:gd name="connsiteY212" fmla="*/ 1712097 h 3440931"/>
              <a:gd name="connsiteX213" fmla="*/ 6756020 w 7232293"/>
              <a:gd name="connsiteY213" fmla="*/ 1676815 h 3440931"/>
              <a:gd name="connsiteX214" fmla="*/ 6826579 w 7232293"/>
              <a:gd name="connsiteY214" fmla="*/ 1306351 h 3440931"/>
              <a:gd name="connsiteX215" fmla="*/ 6861858 w 7232293"/>
              <a:gd name="connsiteY215" fmla="*/ 1200504 h 3440931"/>
              <a:gd name="connsiteX216" fmla="*/ 6879498 w 7232293"/>
              <a:gd name="connsiteY216" fmla="*/ 1024092 h 3440931"/>
              <a:gd name="connsiteX217" fmla="*/ 6914778 w 7232293"/>
              <a:gd name="connsiteY217" fmla="*/ 918245 h 3440931"/>
              <a:gd name="connsiteX218" fmla="*/ 6950057 w 7232293"/>
              <a:gd name="connsiteY218" fmla="*/ 794757 h 3440931"/>
              <a:gd name="connsiteX219" fmla="*/ 6967697 w 7232293"/>
              <a:gd name="connsiteY219" fmla="*/ 671269 h 3440931"/>
              <a:gd name="connsiteX220" fmla="*/ 7002976 w 7232293"/>
              <a:gd name="connsiteY220" fmla="*/ 565422 h 3440931"/>
              <a:gd name="connsiteX221" fmla="*/ 7020616 w 7232293"/>
              <a:gd name="connsiteY221" fmla="*/ 512499 h 3440931"/>
              <a:gd name="connsiteX222" fmla="*/ 7038256 w 7232293"/>
              <a:gd name="connsiteY222" fmla="*/ 424293 h 3440931"/>
              <a:gd name="connsiteX223" fmla="*/ 7091175 w 7232293"/>
              <a:gd name="connsiteY223" fmla="*/ 159676 h 3440931"/>
              <a:gd name="connsiteX224" fmla="*/ 7144094 w 7232293"/>
              <a:gd name="connsiteY224" fmla="*/ 106752 h 3440931"/>
              <a:gd name="connsiteX225" fmla="*/ 7144094 w 7232293"/>
              <a:gd name="connsiteY225" fmla="*/ 106752 h 3440931"/>
              <a:gd name="connsiteX226" fmla="*/ 7179374 w 7232293"/>
              <a:gd name="connsiteY226" fmla="*/ 142034 h 3440931"/>
              <a:gd name="connsiteX227" fmla="*/ 7214653 w 7232293"/>
              <a:gd name="connsiteY227" fmla="*/ 247881 h 3440931"/>
              <a:gd name="connsiteX228" fmla="*/ 7232293 w 7232293"/>
              <a:gd name="connsiteY228" fmla="*/ 300805 h 34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232293" h="3440931">
                <a:moveTo>
                  <a:pt x="0" y="2311897"/>
                </a:moveTo>
                <a:cubicBezTo>
                  <a:pt x="5880" y="2405983"/>
                  <a:pt x="8702" y="2500310"/>
                  <a:pt x="17639" y="2594155"/>
                </a:cubicBezTo>
                <a:cubicBezTo>
                  <a:pt x="20482" y="2624004"/>
                  <a:pt x="27390" y="2653433"/>
                  <a:pt x="35279" y="2682361"/>
                </a:cubicBezTo>
                <a:cubicBezTo>
                  <a:pt x="45064" y="2718241"/>
                  <a:pt x="70559" y="2788208"/>
                  <a:pt x="70559" y="2788208"/>
                </a:cubicBezTo>
                <a:cubicBezTo>
                  <a:pt x="88199" y="2782328"/>
                  <a:pt x="108959" y="2782183"/>
                  <a:pt x="123478" y="2770567"/>
                </a:cubicBezTo>
                <a:cubicBezTo>
                  <a:pt x="140033" y="2757322"/>
                  <a:pt x="155759" y="2738632"/>
                  <a:pt x="158757" y="2717643"/>
                </a:cubicBezTo>
                <a:cubicBezTo>
                  <a:pt x="173748" y="2612698"/>
                  <a:pt x="166800" y="2505678"/>
                  <a:pt x="176397" y="2400103"/>
                </a:cubicBezTo>
                <a:cubicBezTo>
                  <a:pt x="180074" y="2359656"/>
                  <a:pt x="200538" y="2315605"/>
                  <a:pt x="211677" y="2276615"/>
                </a:cubicBezTo>
                <a:cubicBezTo>
                  <a:pt x="264997" y="2089978"/>
                  <a:pt x="180752" y="2351753"/>
                  <a:pt x="264596" y="2100203"/>
                </a:cubicBezTo>
                <a:lnTo>
                  <a:pt x="299875" y="1994356"/>
                </a:lnTo>
                <a:cubicBezTo>
                  <a:pt x="305755" y="1976715"/>
                  <a:pt x="313005" y="1959473"/>
                  <a:pt x="317515" y="1941433"/>
                </a:cubicBezTo>
                <a:cubicBezTo>
                  <a:pt x="323395" y="1917911"/>
                  <a:pt x="329896" y="1894536"/>
                  <a:pt x="335155" y="1870868"/>
                </a:cubicBezTo>
                <a:cubicBezTo>
                  <a:pt x="341659" y="1841598"/>
                  <a:pt x="344905" y="1811590"/>
                  <a:pt x="352794" y="1782662"/>
                </a:cubicBezTo>
                <a:cubicBezTo>
                  <a:pt x="362579" y="1746782"/>
                  <a:pt x="379054" y="1712895"/>
                  <a:pt x="388074" y="1676815"/>
                </a:cubicBezTo>
                <a:cubicBezTo>
                  <a:pt x="393954" y="1653294"/>
                  <a:pt x="401377" y="1630105"/>
                  <a:pt x="405714" y="1606251"/>
                </a:cubicBezTo>
                <a:cubicBezTo>
                  <a:pt x="419785" y="1528851"/>
                  <a:pt x="423938" y="1453669"/>
                  <a:pt x="440993" y="1376915"/>
                </a:cubicBezTo>
                <a:cubicBezTo>
                  <a:pt x="445027" y="1358763"/>
                  <a:pt x="453525" y="1341872"/>
                  <a:pt x="458633" y="1323992"/>
                </a:cubicBezTo>
                <a:cubicBezTo>
                  <a:pt x="465293" y="1300679"/>
                  <a:pt x="469307" y="1276650"/>
                  <a:pt x="476273" y="1253427"/>
                </a:cubicBezTo>
                <a:cubicBezTo>
                  <a:pt x="486959" y="1217805"/>
                  <a:pt x="499792" y="1182862"/>
                  <a:pt x="511552" y="1147580"/>
                </a:cubicBezTo>
                <a:lnTo>
                  <a:pt x="529192" y="1094657"/>
                </a:lnTo>
                <a:cubicBezTo>
                  <a:pt x="540164" y="1336061"/>
                  <a:pt x="527835" y="1405410"/>
                  <a:pt x="564471" y="1588609"/>
                </a:cubicBezTo>
                <a:cubicBezTo>
                  <a:pt x="569225" y="1612384"/>
                  <a:pt x="571269" y="1637488"/>
                  <a:pt x="582111" y="1659174"/>
                </a:cubicBezTo>
                <a:cubicBezTo>
                  <a:pt x="589548" y="1674050"/>
                  <a:pt x="605631" y="1682695"/>
                  <a:pt x="617391" y="1694456"/>
                </a:cubicBezTo>
                <a:lnTo>
                  <a:pt x="652670" y="1800303"/>
                </a:lnTo>
                <a:cubicBezTo>
                  <a:pt x="658550" y="1817944"/>
                  <a:pt x="665800" y="1835187"/>
                  <a:pt x="670310" y="1853227"/>
                </a:cubicBezTo>
                <a:cubicBezTo>
                  <a:pt x="682070" y="1900270"/>
                  <a:pt x="690256" y="1948354"/>
                  <a:pt x="705589" y="1994356"/>
                </a:cubicBezTo>
                <a:lnTo>
                  <a:pt x="758508" y="2153126"/>
                </a:lnTo>
                <a:lnTo>
                  <a:pt x="776148" y="2206050"/>
                </a:lnTo>
                <a:cubicBezTo>
                  <a:pt x="782028" y="2188409"/>
                  <a:pt x="789754" y="2171279"/>
                  <a:pt x="793788" y="2153126"/>
                </a:cubicBezTo>
                <a:cubicBezTo>
                  <a:pt x="801547" y="2118209"/>
                  <a:pt x="804414" y="2082353"/>
                  <a:pt x="811428" y="2047279"/>
                </a:cubicBezTo>
                <a:cubicBezTo>
                  <a:pt x="816182" y="2023505"/>
                  <a:pt x="823187" y="2000236"/>
                  <a:pt x="829067" y="1976715"/>
                </a:cubicBezTo>
                <a:cubicBezTo>
                  <a:pt x="835777" y="1869344"/>
                  <a:pt x="841999" y="1676250"/>
                  <a:pt x="864347" y="1553327"/>
                </a:cubicBezTo>
                <a:cubicBezTo>
                  <a:pt x="867673" y="1535032"/>
                  <a:pt x="876879" y="1518284"/>
                  <a:pt x="881987" y="1500404"/>
                </a:cubicBezTo>
                <a:cubicBezTo>
                  <a:pt x="895575" y="1452842"/>
                  <a:pt x="908874" y="1389191"/>
                  <a:pt x="917266" y="1341633"/>
                </a:cubicBezTo>
                <a:cubicBezTo>
                  <a:pt x="929697" y="1271184"/>
                  <a:pt x="940786" y="1200504"/>
                  <a:pt x="952546" y="1129939"/>
                </a:cubicBezTo>
                <a:cubicBezTo>
                  <a:pt x="958426" y="1094657"/>
                  <a:pt x="958875" y="1058026"/>
                  <a:pt x="970185" y="1024092"/>
                </a:cubicBezTo>
                <a:lnTo>
                  <a:pt x="1023105" y="865322"/>
                </a:lnTo>
                <a:cubicBezTo>
                  <a:pt x="1028985" y="847681"/>
                  <a:pt x="1036234" y="830438"/>
                  <a:pt x="1040744" y="812398"/>
                </a:cubicBezTo>
                <a:lnTo>
                  <a:pt x="1058384" y="741834"/>
                </a:lnTo>
                <a:cubicBezTo>
                  <a:pt x="1064264" y="688910"/>
                  <a:pt x="1067270" y="635588"/>
                  <a:pt x="1076024" y="583063"/>
                </a:cubicBezTo>
                <a:cubicBezTo>
                  <a:pt x="1079081" y="564721"/>
                  <a:pt x="1091358" y="548592"/>
                  <a:pt x="1093664" y="530140"/>
                </a:cubicBezTo>
                <a:cubicBezTo>
                  <a:pt x="1103173" y="454061"/>
                  <a:pt x="1105423" y="377250"/>
                  <a:pt x="1111303" y="300805"/>
                </a:cubicBezTo>
                <a:cubicBezTo>
                  <a:pt x="1144120" y="333624"/>
                  <a:pt x="1159608" y="344500"/>
                  <a:pt x="1181862" y="389011"/>
                </a:cubicBezTo>
                <a:cubicBezTo>
                  <a:pt x="1202024" y="429338"/>
                  <a:pt x="1207078" y="489879"/>
                  <a:pt x="1217142" y="530140"/>
                </a:cubicBezTo>
                <a:cubicBezTo>
                  <a:pt x="1221652" y="548180"/>
                  <a:pt x="1230600" y="564944"/>
                  <a:pt x="1234781" y="583063"/>
                </a:cubicBezTo>
                <a:cubicBezTo>
                  <a:pt x="1248264" y="641496"/>
                  <a:pt x="1255517" y="701297"/>
                  <a:pt x="1270061" y="759475"/>
                </a:cubicBezTo>
                <a:lnTo>
                  <a:pt x="1287701" y="830040"/>
                </a:lnTo>
                <a:cubicBezTo>
                  <a:pt x="1293581" y="900604"/>
                  <a:pt x="1296558" y="971471"/>
                  <a:pt x="1305340" y="1041733"/>
                </a:cubicBezTo>
                <a:cubicBezTo>
                  <a:pt x="1308347" y="1065791"/>
                  <a:pt x="1317721" y="1088630"/>
                  <a:pt x="1322980" y="1112298"/>
                </a:cubicBezTo>
                <a:cubicBezTo>
                  <a:pt x="1329484" y="1141568"/>
                  <a:pt x="1334740" y="1171102"/>
                  <a:pt x="1340620" y="1200504"/>
                </a:cubicBezTo>
                <a:cubicBezTo>
                  <a:pt x="1346500" y="1329872"/>
                  <a:pt x="1349646" y="1459394"/>
                  <a:pt x="1358260" y="1588609"/>
                </a:cubicBezTo>
                <a:cubicBezTo>
                  <a:pt x="1363167" y="1662214"/>
                  <a:pt x="1381059" y="1760699"/>
                  <a:pt x="1393539" y="1835586"/>
                </a:cubicBezTo>
                <a:cubicBezTo>
                  <a:pt x="1406659" y="2058644"/>
                  <a:pt x="1399909" y="2085494"/>
                  <a:pt x="1428819" y="2258973"/>
                </a:cubicBezTo>
                <a:cubicBezTo>
                  <a:pt x="1433748" y="2288549"/>
                  <a:pt x="1439186" y="2318090"/>
                  <a:pt x="1446458" y="2347179"/>
                </a:cubicBezTo>
                <a:cubicBezTo>
                  <a:pt x="1450968" y="2365219"/>
                  <a:pt x="1458218" y="2382462"/>
                  <a:pt x="1464098" y="2400103"/>
                </a:cubicBezTo>
                <a:cubicBezTo>
                  <a:pt x="1475858" y="2388342"/>
                  <a:pt x="1490822" y="2379082"/>
                  <a:pt x="1499378" y="2364820"/>
                </a:cubicBezTo>
                <a:cubicBezTo>
                  <a:pt x="1508944" y="2348875"/>
                  <a:pt x="1514711" y="2330348"/>
                  <a:pt x="1517017" y="2311897"/>
                </a:cubicBezTo>
                <a:cubicBezTo>
                  <a:pt x="1526526" y="2235818"/>
                  <a:pt x="1525699" y="2158708"/>
                  <a:pt x="1534657" y="2082562"/>
                </a:cubicBezTo>
                <a:cubicBezTo>
                  <a:pt x="1537490" y="2058483"/>
                  <a:pt x="1547038" y="2035665"/>
                  <a:pt x="1552297" y="2011997"/>
                </a:cubicBezTo>
                <a:cubicBezTo>
                  <a:pt x="1558801" y="1982727"/>
                  <a:pt x="1565974" y="1953512"/>
                  <a:pt x="1569936" y="1923791"/>
                </a:cubicBezTo>
                <a:cubicBezTo>
                  <a:pt x="1577746" y="1865212"/>
                  <a:pt x="1581973" y="1806211"/>
                  <a:pt x="1587576" y="1747380"/>
                </a:cubicBezTo>
                <a:cubicBezTo>
                  <a:pt x="1593734" y="1682721"/>
                  <a:pt x="1596632" y="1617708"/>
                  <a:pt x="1605216" y="1553327"/>
                </a:cubicBezTo>
                <a:cubicBezTo>
                  <a:pt x="1608420" y="1529294"/>
                  <a:pt x="1617776" y="1506469"/>
                  <a:pt x="1622856" y="1482762"/>
                </a:cubicBezTo>
                <a:cubicBezTo>
                  <a:pt x="1635420" y="1424125"/>
                  <a:pt x="1639173" y="1363242"/>
                  <a:pt x="1658135" y="1306351"/>
                </a:cubicBezTo>
                <a:lnTo>
                  <a:pt x="1693415" y="1200504"/>
                </a:lnTo>
                <a:cubicBezTo>
                  <a:pt x="1694731" y="1189973"/>
                  <a:pt x="1714432" y="1004448"/>
                  <a:pt x="1728694" y="971169"/>
                </a:cubicBezTo>
                <a:cubicBezTo>
                  <a:pt x="1735245" y="955882"/>
                  <a:pt x="1752214" y="947648"/>
                  <a:pt x="1763974" y="935887"/>
                </a:cubicBezTo>
                <a:cubicBezTo>
                  <a:pt x="1769854" y="953528"/>
                  <a:pt x="1776505" y="970930"/>
                  <a:pt x="1781613" y="988810"/>
                </a:cubicBezTo>
                <a:cubicBezTo>
                  <a:pt x="1788273" y="1012123"/>
                  <a:pt x="1791586" y="1036374"/>
                  <a:pt x="1799253" y="1059375"/>
                </a:cubicBezTo>
                <a:cubicBezTo>
                  <a:pt x="1809266" y="1089416"/>
                  <a:pt x="1821264" y="1118828"/>
                  <a:pt x="1834533" y="1147580"/>
                </a:cubicBezTo>
                <a:cubicBezTo>
                  <a:pt x="1856572" y="1195335"/>
                  <a:pt x="1905092" y="1288710"/>
                  <a:pt x="1905092" y="1288710"/>
                </a:cubicBezTo>
                <a:cubicBezTo>
                  <a:pt x="1923966" y="1364214"/>
                  <a:pt x="1925442" y="1365366"/>
                  <a:pt x="1940371" y="1447480"/>
                </a:cubicBezTo>
                <a:cubicBezTo>
                  <a:pt x="1946769" y="1482672"/>
                  <a:pt x="1951613" y="1518135"/>
                  <a:pt x="1958011" y="1553327"/>
                </a:cubicBezTo>
                <a:cubicBezTo>
                  <a:pt x="1963374" y="1582828"/>
                  <a:pt x="1970288" y="1612032"/>
                  <a:pt x="1975651" y="1641533"/>
                </a:cubicBezTo>
                <a:cubicBezTo>
                  <a:pt x="1982049" y="1676725"/>
                  <a:pt x="1986276" y="1712306"/>
                  <a:pt x="1993290" y="1747380"/>
                </a:cubicBezTo>
                <a:cubicBezTo>
                  <a:pt x="1998044" y="1771154"/>
                  <a:pt x="2006175" y="1794170"/>
                  <a:pt x="2010930" y="1817944"/>
                </a:cubicBezTo>
                <a:cubicBezTo>
                  <a:pt x="2026653" y="1896566"/>
                  <a:pt x="2027294" y="1936331"/>
                  <a:pt x="2046209" y="2011997"/>
                </a:cubicBezTo>
                <a:cubicBezTo>
                  <a:pt x="2050719" y="2030037"/>
                  <a:pt x="2059815" y="2046768"/>
                  <a:pt x="2063849" y="2064921"/>
                </a:cubicBezTo>
                <a:cubicBezTo>
                  <a:pt x="2071608" y="2099838"/>
                  <a:pt x="2075091" y="2135576"/>
                  <a:pt x="2081489" y="2170768"/>
                </a:cubicBezTo>
                <a:cubicBezTo>
                  <a:pt x="2113813" y="2348560"/>
                  <a:pt x="2086893" y="2161075"/>
                  <a:pt x="2116768" y="2400103"/>
                </a:cubicBezTo>
                <a:cubicBezTo>
                  <a:pt x="2128528" y="2382462"/>
                  <a:pt x="2143438" y="2366554"/>
                  <a:pt x="2152048" y="2347179"/>
                </a:cubicBezTo>
                <a:cubicBezTo>
                  <a:pt x="2168409" y="2310364"/>
                  <a:pt x="2195638" y="2217414"/>
                  <a:pt x="2204967" y="2170768"/>
                </a:cubicBezTo>
                <a:cubicBezTo>
                  <a:pt x="2211981" y="2135694"/>
                  <a:pt x="2216209" y="2100113"/>
                  <a:pt x="2222607" y="2064921"/>
                </a:cubicBezTo>
                <a:cubicBezTo>
                  <a:pt x="2227970" y="2035420"/>
                  <a:pt x="2234367" y="2006117"/>
                  <a:pt x="2240247" y="1976715"/>
                </a:cubicBezTo>
                <a:cubicBezTo>
                  <a:pt x="2246127" y="1917911"/>
                  <a:pt x="2251700" y="1859076"/>
                  <a:pt x="2257886" y="1800303"/>
                </a:cubicBezTo>
                <a:cubicBezTo>
                  <a:pt x="2263460" y="1747347"/>
                  <a:pt x="2271732" y="1694647"/>
                  <a:pt x="2275526" y="1641533"/>
                </a:cubicBezTo>
                <a:cubicBezTo>
                  <a:pt x="2283497" y="1529935"/>
                  <a:pt x="2283037" y="1417774"/>
                  <a:pt x="2293166" y="1306351"/>
                </a:cubicBezTo>
                <a:cubicBezTo>
                  <a:pt x="2294849" y="1287832"/>
                  <a:pt x="2299190" y="1267948"/>
                  <a:pt x="2310806" y="1253427"/>
                </a:cubicBezTo>
                <a:cubicBezTo>
                  <a:pt x="2324049" y="1236871"/>
                  <a:pt x="2346085" y="1229906"/>
                  <a:pt x="2363725" y="1218145"/>
                </a:cubicBezTo>
                <a:lnTo>
                  <a:pt x="2399004" y="1112298"/>
                </a:lnTo>
                <a:lnTo>
                  <a:pt x="2416644" y="1059375"/>
                </a:lnTo>
                <a:cubicBezTo>
                  <a:pt x="2422524" y="1077016"/>
                  <a:pt x="2425969" y="1095666"/>
                  <a:pt x="2434284" y="1112298"/>
                </a:cubicBezTo>
                <a:cubicBezTo>
                  <a:pt x="2443765" y="1131262"/>
                  <a:pt x="2461212" y="1145734"/>
                  <a:pt x="2469563" y="1165222"/>
                </a:cubicBezTo>
                <a:cubicBezTo>
                  <a:pt x="2479113" y="1187507"/>
                  <a:pt x="2481944" y="1212118"/>
                  <a:pt x="2487203" y="1235786"/>
                </a:cubicBezTo>
                <a:cubicBezTo>
                  <a:pt x="2532005" y="1437407"/>
                  <a:pt x="2479453" y="1222419"/>
                  <a:pt x="2522482" y="1394557"/>
                </a:cubicBezTo>
                <a:cubicBezTo>
                  <a:pt x="2528351" y="1447380"/>
                  <a:pt x="2559977" y="1745241"/>
                  <a:pt x="2575402" y="1853227"/>
                </a:cubicBezTo>
                <a:cubicBezTo>
                  <a:pt x="2586689" y="1932242"/>
                  <a:pt x="2595483" y="1971285"/>
                  <a:pt x="2610681" y="2047279"/>
                </a:cubicBezTo>
                <a:cubicBezTo>
                  <a:pt x="2616561" y="2111963"/>
                  <a:pt x="2620265" y="2176882"/>
                  <a:pt x="2628321" y="2241332"/>
                </a:cubicBezTo>
                <a:cubicBezTo>
                  <a:pt x="2652953" y="2438405"/>
                  <a:pt x="2642759" y="2201286"/>
                  <a:pt x="2681240" y="2470667"/>
                </a:cubicBezTo>
                <a:cubicBezTo>
                  <a:pt x="2687120" y="2511830"/>
                  <a:pt x="2689531" y="2553639"/>
                  <a:pt x="2698880" y="2594155"/>
                </a:cubicBezTo>
                <a:cubicBezTo>
                  <a:pt x="2707242" y="2630393"/>
                  <a:pt x="2725140" y="2663922"/>
                  <a:pt x="2734159" y="2700002"/>
                </a:cubicBezTo>
                <a:cubicBezTo>
                  <a:pt x="2756309" y="2788607"/>
                  <a:pt x="2744132" y="2747566"/>
                  <a:pt x="2769439" y="2823490"/>
                </a:cubicBezTo>
                <a:cubicBezTo>
                  <a:pt x="2781199" y="2805849"/>
                  <a:pt x="2796108" y="2789941"/>
                  <a:pt x="2804718" y="2770567"/>
                </a:cubicBezTo>
                <a:cubicBezTo>
                  <a:pt x="2838259" y="2695093"/>
                  <a:pt x="2837110" y="2666005"/>
                  <a:pt x="2857637" y="2594155"/>
                </a:cubicBezTo>
                <a:cubicBezTo>
                  <a:pt x="2862745" y="2576275"/>
                  <a:pt x="2869397" y="2558873"/>
                  <a:pt x="2875277" y="2541232"/>
                </a:cubicBezTo>
                <a:cubicBezTo>
                  <a:pt x="2881157" y="2494189"/>
                  <a:pt x="2885124" y="2446867"/>
                  <a:pt x="2892917" y="2400103"/>
                </a:cubicBezTo>
                <a:cubicBezTo>
                  <a:pt x="2896903" y="2376187"/>
                  <a:pt x="2905298" y="2353206"/>
                  <a:pt x="2910557" y="2329538"/>
                </a:cubicBezTo>
                <a:cubicBezTo>
                  <a:pt x="2917061" y="2300268"/>
                  <a:pt x="2920307" y="2270260"/>
                  <a:pt x="2928196" y="2241332"/>
                </a:cubicBezTo>
                <a:cubicBezTo>
                  <a:pt x="2937981" y="2205452"/>
                  <a:pt x="2954456" y="2171565"/>
                  <a:pt x="2963476" y="2135485"/>
                </a:cubicBezTo>
                <a:cubicBezTo>
                  <a:pt x="2969356" y="2111964"/>
                  <a:pt x="2974150" y="2088144"/>
                  <a:pt x="2981116" y="2064921"/>
                </a:cubicBezTo>
                <a:cubicBezTo>
                  <a:pt x="2981121" y="2064903"/>
                  <a:pt x="3025212" y="1932621"/>
                  <a:pt x="3034035" y="1906150"/>
                </a:cubicBezTo>
                <a:cubicBezTo>
                  <a:pt x="3039915" y="1888509"/>
                  <a:pt x="3038527" y="1866376"/>
                  <a:pt x="3051675" y="1853227"/>
                </a:cubicBezTo>
                <a:lnTo>
                  <a:pt x="3086954" y="1817944"/>
                </a:lnTo>
                <a:cubicBezTo>
                  <a:pt x="3092834" y="1800303"/>
                  <a:pt x="3092978" y="1779542"/>
                  <a:pt x="3104594" y="1765021"/>
                </a:cubicBezTo>
                <a:cubicBezTo>
                  <a:pt x="3155456" y="1701439"/>
                  <a:pt x="3208401" y="1737009"/>
                  <a:pt x="3280991" y="1747380"/>
                </a:cubicBezTo>
                <a:cubicBezTo>
                  <a:pt x="3299686" y="1759844"/>
                  <a:pt x="3356623" y="1792808"/>
                  <a:pt x="3369190" y="1817944"/>
                </a:cubicBezTo>
                <a:cubicBezTo>
                  <a:pt x="3385821" y="1851209"/>
                  <a:pt x="3392709" y="1888509"/>
                  <a:pt x="3404469" y="1923791"/>
                </a:cubicBezTo>
                <a:lnTo>
                  <a:pt x="3422109" y="1976715"/>
                </a:lnTo>
                <a:lnTo>
                  <a:pt x="3457389" y="2082562"/>
                </a:lnTo>
                <a:cubicBezTo>
                  <a:pt x="3463269" y="2106083"/>
                  <a:pt x="3468368" y="2129814"/>
                  <a:pt x="3475028" y="2153126"/>
                </a:cubicBezTo>
                <a:cubicBezTo>
                  <a:pt x="3491806" y="2211854"/>
                  <a:pt x="3499278" y="2210432"/>
                  <a:pt x="3510308" y="2276615"/>
                </a:cubicBezTo>
                <a:cubicBezTo>
                  <a:pt x="3520747" y="2339254"/>
                  <a:pt x="3528935" y="2456977"/>
                  <a:pt x="3545587" y="2523591"/>
                </a:cubicBezTo>
                <a:cubicBezTo>
                  <a:pt x="3554606" y="2559671"/>
                  <a:pt x="3580867" y="2629438"/>
                  <a:pt x="3580867" y="2629438"/>
                </a:cubicBezTo>
                <a:cubicBezTo>
                  <a:pt x="3586747" y="2676481"/>
                  <a:pt x="3591299" y="2723709"/>
                  <a:pt x="3598507" y="2770567"/>
                </a:cubicBezTo>
                <a:cubicBezTo>
                  <a:pt x="3603066" y="2800203"/>
                  <a:pt x="3611906" y="2829090"/>
                  <a:pt x="3616146" y="2858773"/>
                </a:cubicBezTo>
                <a:cubicBezTo>
                  <a:pt x="3623676" y="2911487"/>
                  <a:pt x="3626256" y="2964829"/>
                  <a:pt x="3633786" y="3017543"/>
                </a:cubicBezTo>
                <a:cubicBezTo>
                  <a:pt x="3649158" y="3125152"/>
                  <a:pt x="3645613" y="3076578"/>
                  <a:pt x="3669066" y="3158672"/>
                </a:cubicBezTo>
                <a:cubicBezTo>
                  <a:pt x="3722390" y="3345324"/>
                  <a:pt x="3638135" y="3083512"/>
                  <a:pt x="3721985" y="3335084"/>
                </a:cubicBezTo>
                <a:lnTo>
                  <a:pt x="3739624" y="3388007"/>
                </a:lnTo>
                <a:lnTo>
                  <a:pt x="3757264" y="3440931"/>
                </a:lnTo>
                <a:cubicBezTo>
                  <a:pt x="3769024" y="3423290"/>
                  <a:pt x="3783063" y="3406971"/>
                  <a:pt x="3792544" y="3388007"/>
                </a:cubicBezTo>
                <a:cubicBezTo>
                  <a:pt x="3840505" y="3292076"/>
                  <a:pt x="3827382" y="3025480"/>
                  <a:pt x="3827823" y="3017543"/>
                </a:cubicBezTo>
                <a:cubicBezTo>
                  <a:pt x="3854620" y="1945573"/>
                  <a:pt x="3804545" y="2633619"/>
                  <a:pt x="3880742" y="2100203"/>
                </a:cubicBezTo>
                <a:cubicBezTo>
                  <a:pt x="3901012" y="1958306"/>
                  <a:pt x="3885234" y="2016162"/>
                  <a:pt x="3916022" y="1923791"/>
                </a:cubicBezTo>
                <a:cubicBezTo>
                  <a:pt x="3927782" y="1935552"/>
                  <a:pt x="3942745" y="1944812"/>
                  <a:pt x="3951301" y="1959074"/>
                </a:cubicBezTo>
                <a:cubicBezTo>
                  <a:pt x="3960868" y="1975020"/>
                  <a:pt x="3966311" y="1993589"/>
                  <a:pt x="3968941" y="2011997"/>
                </a:cubicBezTo>
                <a:cubicBezTo>
                  <a:pt x="3984001" y="2117425"/>
                  <a:pt x="3978394" y="2226219"/>
                  <a:pt x="4004221" y="2329538"/>
                </a:cubicBezTo>
                <a:cubicBezTo>
                  <a:pt x="4015981" y="2376581"/>
                  <a:pt x="4024167" y="2424665"/>
                  <a:pt x="4039500" y="2470667"/>
                </a:cubicBezTo>
                <a:lnTo>
                  <a:pt x="4074780" y="2576514"/>
                </a:lnTo>
                <a:cubicBezTo>
                  <a:pt x="4080660" y="2647079"/>
                  <a:pt x="4083061" y="2718020"/>
                  <a:pt x="4092419" y="2788208"/>
                </a:cubicBezTo>
                <a:cubicBezTo>
                  <a:pt x="4094876" y="2806640"/>
                  <a:pt x="4098443" y="2826611"/>
                  <a:pt x="4110059" y="2841132"/>
                </a:cubicBezTo>
                <a:cubicBezTo>
                  <a:pt x="4123302" y="2857688"/>
                  <a:pt x="4145338" y="2864653"/>
                  <a:pt x="4162978" y="2876414"/>
                </a:cubicBezTo>
                <a:cubicBezTo>
                  <a:pt x="4174738" y="2841132"/>
                  <a:pt x="4189239" y="2806647"/>
                  <a:pt x="4198258" y="2770567"/>
                </a:cubicBezTo>
                <a:cubicBezTo>
                  <a:pt x="4203911" y="2747953"/>
                  <a:pt x="4220882" y="2672391"/>
                  <a:pt x="4233537" y="2647079"/>
                </a:cubicBezTo>
                <a:cubicBezTo>
                  <a:pt x="4243018" y="2628115"/>
                  <a:pt x="4257057" y="2611796"/>
                  <a:pt x="4268817" y="2594155"/>
                </a:cubicBezTo>
                <a:cubicBezTo>
                  <a:pt x="4274697" y="2482428"/>
                  <a:pt x="4276328" y="2370396"/>
                  <a:pt x="4286456" y="2258973"/>
                </a:cubicBezTo>
                <a:cubicBezTo>
                  <a:pt x="4288139" y="2240454"/>
                  <a:pt x="4294529" y="2221995"/>
                  <a:pt x="4304096" y="2206050"/>
                </a:cubicBezTo>
                <a:cubicBezTo>
                  <a:pt x="4312653" y="2191788"/>
                  <a:pt x="4327616" y="2182529"/>
                  <a:pt x="4339376" y="2170768"/>
                </a:cubicBezTo>
                <a:cubicBezTo>
                  <a:pt x="4345256" y="2147246"/>
                  <a:pt x="4350049" y="2123426"/>
                  <a:pt x="4357015" y="2100203"/>
                </a:cubicBezTo>
                <a:cubicBezTo>
                  <a:pt x="4357025" y="2100171"/>
                  <a:pt x="4401110" y="1967911"/>
                  <a:pt x="4409935" y="1941433"/>
                </a:cubicBezTo>
                <a:lnTo>
                  <a:pt x="4427574" y="1888509"/>
                </a:lnTo>
                <a:lnTo>
                  <a:pt x="4445214" y="1835586"/>
                </a:lnTo>
                <a:cubicBezTo>
                  <a:pt x="4487491" y="1539624"/>
                  <a:pt x="4420788" y="1830162"/>
                  <a:pt x="4515773" y="1659174"/>
                </a:cubicBezTo>
                <a:cubicBezTo>
                  <a:pt x="4533833" y="1626663"/>
                  <a:pt x="4551052" y="1553327"/>
                  <a:pt x="4551052" y="1553327"/>
                </a:cubicBezTo>
                <a:cubicBezTo>
                  <a:pt x="4556932" y="1465121"/>
                  <a:pt x="4558930" y="1376571"/>
                  <a:pt x="4568692" y="1288710"/>
                </a:cubicBezTo>
                <a:cubicBezTo>
                  <a:pt x="4570745" y="1270228"/>
                  <a:pt x="4568691" y="1241667"/>
                  <a:pt x="4586332" y="1235786"/>
                </a:cubicBezTo>
                <a:cubicBezTo>
                  <a:pt x="4602110" y="1230526"/>
                  <a:pt x="4609851" y="1259308"/>
                  <a:pt x="4621611" y="1271069"/>
                </a:cubicBezTo>
                <a:cubicBezTo>
                  <a:pt x="4627491" y="1294590"/>
                  <a:pt x="4629701" y="1319348"/>
                  <a:pt x="4639251" y="1341633"/>
                </a:cubicBezTo>
                <a:cubicBezTo>
                  <a:pt x="4647602" y="1361121"/>
                  <a:pt x="4667286" y="1374632"/>
                  <a:pt x="4674531" y="1394557"/>
                </a:cubicBezTo>
                <a:cubicBezTo>
                  <a:pt x="4709654" y="1491153"/>
                  <a:pt x="4704894" y="1533662"/>
                  <a:pt x="4727450" y="1623892"/>
                </a:cubicBezTo>
                <a:cubicBezTo>
                  <a:pt x="4731960" y="1641932"/>
                  <a:pt x="4739210" y="1659174"/>
                  <a:pt x="4745090" y="1676815"/>
                </a:cubicBezTo>
                <a:cubicBezTo>
                  <a:pt x="4756850" y="1782662"/>
                  <a:pt x="4767161" y="1888680"/>
                  <a:pt x="4780369" y="1994356"/>
                </a:cubicBezTo>
                <a:cubicBezTo>
                  <a:pt x="4784805" y="2029849"/>
                  <a:pt x="4793830" y="2064679"/>
                  <a:pt x="4798009" y="2100203"/>
                </a:cubicBezTo>
                <a:cubicBezTo>
                  <a:pt x="4805597" y="2164709"/>
                  <a:pt x="4806464" y="2229958"/>
                  <a:pt x="4815649" y="2294256"/>
                </a:cubicBezTo>
                <a:cubicBezTo>
                  <a:pt x="4818278" y="2312664"/>
                  <a:pt x="4828778" y="2329139"/>
                  <a:pt x="4833288" y="2347179"/>
                </a:cubicBezTo>
                <a:cubicBezTo>
                  <a:pt x="4840560" y="2376268"/>
                  <a:pt x="4844186" y="2406169"/>
                  <a:pt x="4850928" y="2435385"/>
                </a:cubicBezTo>
                <a:cubicBezTo>
                  <a:pt x="4861831" y="2482634"/>
                  <a:pt x="4874448" y="2529471"/>
                  <a:pt x="4886208" y="2576514"/>
                </a:cubicBezTo>
                <a:cubicBezTo>
                  <a:pt x="4892088" y="2600036"/>
                  <a:pt x="4899092" y="2623304"/>
                  <a:pt x="4903847" y="2647079"/>
                </a:cubicBezTo>
                <a:lnTo>
                  <a:pt x="4956766" y="2911696"/>
                </a:lnTo>
                <a:cubicBezTo>
                  <a:pt x="4960560" y="2930668"/>
                  <a:pt x="4975773" y="3025701"/>
                  <a:pt x="4992046" y="3052825"/>
                </a:cubicBezTo>
                <a:cubicBezTo>
                  <a:pt x="5000602" y="3067087"/>
                  <a:pt x="5015565" y="3076347"/>
                  <a:pt x="5027325" y="3088108"/>
                </a:cubicBezTo>
                <a:cubicBezTo>
                  <a:pt x="5039085" y="3070467"/>
                  <a:pt x="5053995" y="3054559"/>
                  <a:pt x="5062605" y="3035184"/>
                </a:cubicBezTo>
                <a:cubicBezTo>
                  <a:pt x="5107899" y="2933263"/>
                  <a:pt x="5095798" y="2900318"/>
                  <a:pt x="5133164" y="2788208"/>
                </a:cubicBezTo>
                <a:cubicBezTo>
                  <a:pt x="5162461" y="2700309"/>
                  <a:pt x="5173617" y="2681426"/>
                  <a:pt x="5186083" y="2594155"/>
                </a:cubicBezTo>
                <a:cubicBezTo>
                  <a:pt x="5216508" y="2381169"/>
                  <a:pt x="5192057" y="2475805"/>
                  <a:pt x="5221363" y="2241332"/>
                </a:cubicBezTo>
                <a:cubicBezTo>
                  <a:pt x="5225406" y="2208987"/>
                  <a:pt x="5246568" y="2117822"/>
                  <a:pt x="5256642" y="2082562"/>
                </a:cubicBezTo>
                <a:cubicBezTo>
                  <a:pt x="5261750" y="2064682"/>
                  <a:pt x="5265966" y="2046271"/>
                  <a:pt x="5274282" y="2029638"/>
                </a:cubicBezTo>
                <a:cubicBezTo>
                  <a:pt x="5283763" y="2010675"/>
                  <a:pt x="5300951" y="1996089"/>
                  <a:pt x="5309561" y="1976715"/>
                </a:cubicBezTo>
                <a:cubicBezTo>
                  <a:pt x="5352810" y="1879398"/>
                  <a:pt x="5338767" y="1877526"/>
                  <a:pt x="5362481" y="1782662"/>
                </a:cubicBezTo>
                <a:cubicBezTo>
                  <a:pt x="5366991" y="1764622"/>
                  <a:pt x="5374240" y="1747380"/>
                  <a:pt x="5380120" y="1729739"/>
                </a:cubicBezTo>
                <a:cubicBezTo>
                  <a:pt x="5386621" y="1684230"/>
                  <a:pt x="5390770" y="1602592"/>
                  <a:pt x="5415400" y="1553327"/>
                </a:cubicBezTo>
                <a:cubicBezTo>
                  <a:pt x="5483791" y="1416534"/>
                  <a:pt x="5423980" y="1580508"/>
                  <a:pt x="5468319" y="1447480"/>
                </a:cubicBezTo>
                <a:cubicBezTo>
                  <a:pt x="5485959" y="1471002"/>
                  <a:pt x="5508090" y="1491747"/>
                  <a:pt x="5521238" y="1518045"/>
                </a:cubicBezTo>
                <a:cubicBezTo>
                  <a:pt x="5537869" y="1551310"/>
                  <a:pt x="5544758" y="1588610"/>
                  <a:pt x="5556518" y="1623892"/>
                </a:cubicBezTo>
                <a:cubicBezTo>
                  <a:pt x="5562398" y="1641533"/>
                  <a:pt x="5570510" y="1658581"/>
                  <a:pt x="5574157" y="1676815"/>
                </a:cubicBezTo>
                <a:cubicBezTo>
                  <a:pt x="5596552" y="1788796"/>
                  <a:pt x="5584525" y="1735932"/>
                  <a:pt x="5609437" y="1835586"/>
                </a:cubicBezTo>
                <a:cubicBezTo>
                  <a:pt x="5622679" y="1994504"/>
                  <a:pt x="5621674" y="2032505"/>
                  <a:pt x="5644716" y="2170768"/>
                </a:cubicBezTo>
                <a:cubicBezTo>
                  <a:pt x="5645011" y="2172535"/>
                  <a:pt x="5665894" y="2295443"/>
                  <a:pt x="5679996" y="2311897"/>
                </a:cubicBezTo>
                <a:cubicBezTo>
                  <a:pt x="5704498" y="2340485"/>
                  <a:pt x="5739609" y="2357957"/>
                  <a:pt x="5768195" y="2382461"/>
                </a:cubicBezTo>
                <a:cubicBezTo>
                  <a:pt x="5780822" y="2393285"/>
                  <a:pt x="5791714" y="2405983"/>
                  <a:pt x="5803474" y="2417744"/>
                </a:cubicBezTo>
                <a:cubicBezTo>
                  <a:pt x="5821114" y="2411864"/>
                  <a:pt x="5847168" y="2416247"/>
                  <a:pt x="5856393" y="2400103"/>
                </a:cubicBezTo>
                <a:cubicBezTo>
                  <a:pt x="5874138" y="2369046"/>
                  <a:pt x="5867019" y="2329330"/>
                  <a:pt x="5874033" y="2294256"/>
                </a:cubicBezTo>
                <a:cubicBezTo>
                  <a:pt x="5878788" y="2270481"/>
                  <a:pt x="5884007" y="2246692"/>
                  <a:pt x="5891673" y="2223691"/>
                </a:cubicBezTo>
                <a:cubicBezTo>
                  <a:pt x="5901686" y="2193649"/>
                  <a:pt x="5917507" y="2165710"/>
                  <a:pt x="5926952" y="2135485"/>
                </a:cubicBezTo>
                <a:cubicBezTo>
                  <a:pt x="5946949" y="2071490"/>
                  <a:pt x="5961453" y="2005900"/>
                  <a:pt x="5979871" y="1941433"/>
                </a:cubicBezTo>
                <a:cubicBezTo>
                  <a:pt x="5984979" y="1923553"/>
                  <a:pt x="5990605" y="1905775"/>
                  <a:pt x="5997511" y="1888509"/>
                </a:cubicBezTo>
                <a:cubicBezTo>
                  <a:pt x="6025900" y="1817532"/>
                  <a:pt x="6058870" y="1748393"/>
                  <a:pt x="6085710" y="1676815"/>
                </a:cubicBezTo>
                <a:cubicBezTo>
                  <a:pt x="6094222" y="1654113"/>
                  <a:pt x="6096971" y="1629642"/>
                  <a:pt x="6103350" y="1606251"/>
                </a:cubicBezTo>
                <a:cubicBezTo>
                  <a:pt x="6114613" y="1564949"/>
                  <a:pt x="6125861" y="1523623"/>
                  <a:pt x="6138629" y="1482762"/>
                </a:cubicBezTo>
                <a:cubicBezTo>
                  <a:pt x="6155267" y="1429515"/>
                  <a:pt x="6191548" y="1323992"/>
                  <a:pt x="6191548" y="1323992"/>
                </a:cubicBezTo>
                <a:cubicBezTo>
                  <a:pt x="6215068" y="1329872"/>
                  <a:pt x="6240423" y="1330790"/>
                  <a:pt x="6262107" y="1341633"/>
                </a:cubicBezTo>
                <a:cubicBezTo>
                  <a:pt x="6313750" y="1367456"/>
                  <a:pt x="6294492" y="1399562"/>
                  <a:pt x="6315026" y="1447480"/>
                </a:cubicBezTo>
                <a:cubicBezTo>
                  <a:pt x="6323377" y="1466968"/>
                  <a:pt x="6340825" y="1481440"/>
                  <a:pt x="6350306" y="1500404"/>
                </a:cubicBezTo>
                <a:cubicBezTo>
                  <a:pt x="6358622" y="1517036"/>
                  <a:pt x="6359631" y="1536695"/>
                  <a:pt x="6367946" y="1553327"/>
                </a:cubicBezTo>
                <a:cubicBezTo>
                  <a:pt x="6377427" y="1572291"/>
                  <a:pt x="6393744" y="1587287"/>
                  <a:pt x="6403225" y="1606251"/>
                </a:cubicBezTo>
                <a:cubicBezTo>
                  <a:pt x="6417386" y="1634575"/>
                  <a:pt x="6426745" y="1665054"/>
                  <a:pt x="6438505" y="1694456"/>
                </a:cubicBezTo>
                <a:cubicBezTo>
                  <a:pt x="6450265" y="1753260"/>
                  <a:pt x="6454821" y="1813977"/>
                  <a:pt x="6473784" y="1870868"/>
                </a:cubicBezTo>
                <a:cubicBezTo>
                  <a:pt x="6479664" y="1888509"/>
                  <a:pt x="6486914" y="1905751"/>
                  <a:pt x="6491424" y="1923791"/>
                </a:cubicBezTo>
                <a:cubicBezTo>
                  <a:pt x="6498696" y="1952880"/>
                  <a:pt x="6492433" y="1987048"/>
                  <a:pt x="6509064" y="2011997"/>
                </a:cubicBezTo>
                <a:cubicBezTo>
                  <a:pt x="6519378" y="2027469"/>
                  <a:pt x="6544343" y="2023758"/>
                  <a:pt x="6561983" y="2029638"/>
                </a:cubicBezTo>
                <a:cubicBezTo>
                  <a:pt x="6565544" y="2008270"/>
                  <a:pt x="6577221" y="1904272"/>
                  <a:pt x="6597262" y="1870868"/>
                </a:cubicBezTo>
                <a:cubicBezTo>
                  <a:pt x="6605818" y="1856606"/>
                  <a:pt x="6620782" y="1847347"/>
                  <a:pt x="6632542" y="1835586"/>
                </a:cubicBezTo>
                <a:cubicBezTo>
                  <a:pt x="6660698" y="1751106"/>
                  <a:pt x="6637033" y="1795810"/>
                  <a:pt x="6720740" y="1712097"/>
                </a:cubicBezTo>
                <a:lnTo>
                  <a:pt x="6756020" y="1676815"/>
                </a:lnTo>
                <a:cubicBezTo>
                  <a:pt x="6842513" y="1374062"/>
                  <a:pt x="6730135" y="1788612"/>
                  <a:pt x="6826579" y="1306351"/>
                </a:cubicBezTo>
                <a:cubicBezTo>
                  <a:pt x="6833872" y="1269883"/>
                  <a:pt x="6861858" y="1200504"/>
                  <a:pt x="6861858" y="1200504"/>
                </a:cubicBezTo>
                <a:cubicBezTo>
                  <a:pt x="6867738" y="1141700"/>
                  <a:pt x="6868608" y="1082177"/>
                  <a:pt x="6879498" y="1024092"/>
                </a:cubicBezTo>
                <a:cubicBezTo>
                  <a:pt x="6886351" y="987538"/>
                  <a:pt x="6905759" y="954325"/>
                  <a:pt x="6914778" y="918245"/>
                </a:cubicBezTo>
                <a:cubicBezTo>
                  <a:pt x="6936927" y="829641"/>
                  <a:pt x="6924751" y="870682"/>
                  <a:pt x="6950057" y="794757"/>
                </a:cubicBezTo>
                <a:cubicBezTo>
                  <a:pt x="6955937" y="753594"/>
                  <a:pt x="6958348" y="711785"/>
                  <a:pt x="6967697" y="671269"/>
                </a:cubicBezTo>
                <a:cubicBezTo>
                  <a:pt x="6976059" y="635031"/>
                  <a:pt x="6991216" y="600704"/>
                  <a:pt x="7002976" y="565422"/>
                </a:cubicBezTo>
                <a:cubicBezTo>
                  <a:pt x="7008856" y="547781"/>
                  <a:pt x="7016969" y="530733"/>
                  <a:pt x="7020616" y="512499"/>
                </a:cubicBezTo>
                <a:cubicBezTo>
                  <a:pt x="7026496" y="483097"/>
                  <a:pt x="7033046" y="453821"/>
                  <a:pt x="7038256" y="424293"/>
                </a:cubicBezTo>
                <a:cubicBezTo>
                  <a:pt x="7081384" y="179878"/>
                  <a:pt x="7049668" y="284204"/>
                  <a:pt x="7091175" y="159676"/>
                </a:cubicBezTo>
                <a:cubicBezTo>
                  <a:pt x="7112922" y="-36058"/>
                  <a:pt x="7091978" y="-49612"/>
                  <a:pt x="7144094" y="106752"/>
                </a:cubicBezTo>
                <a:lnTo>
                  <a:pt x="7144094" y="106752"/>
                </a:lnTo>
                <a:lnTo>
                  <a:pt x="7179374" y="142034"/>
                </a:lnTo>
                <a:lnTo>
                  <a:pt x="7214653" y="247881"/>
                </a:lnTo>
                <a:lnTo>
                  <a:pt x="7232293" y="300805"/>
                </a:lnTo>
              </a:path>
            </a:pathLst>
          </a:custGeom>
          <a:ln w="28575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5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Imagine a region of space goes non-linear and collapses if the linear theory density perturbation exceeds some threshold </a:t>
            </a:r>
            <a:r>
              <a:rPr lang="en-US" sz="2400" dirty="0" err="1" smtClean="0">
                <a:latin typeface="Symbol" charset="2"/>
                <a:cs typeface="Symbol" charset="2"/>
              </a:rPr>
              <a:t>d</a:t>
            </a:r>
            <a:r>
              <a:rPr lang="en-US" sz="2400" baseline="-25000" dirty="0" err="1" smtClean="0"/>
              <a:t>crit</a:t>
            </a:r>
            <a:r>
              <a:rPr lang="en-US" sz="2400" dirty="0"/>
              <a:t> </a:t>
            </a:r>
            <a:r>
              <a:rPr lang="en-US" sz="2400" dirty="0" smtClean="0"/>
              <a:t>of order unity (1.69 in spherical collapse model).</a:t>
            </a:r>
          </a:p>
          <a:p>
            <a:r>
              <a:rPr lang="en-US" sz="2400" dirty="0" smtClean="0"/>
              <a:t>Then some probability for collapse at mass scale M: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Collapse probability for halos of mass M depends on:</a:t>
            </a:r>
          </a:p>
          <a:p>
            <a:pPr lvl="1"/>
            <a:r>
              <a:rPr lang="en-US" sz="2000" dirty="0" smtClean="0"/>
              <a:t>Standard deviation at mass scale M, </a:t>
            </a:r>
            <a:r>
              <a:rPr lang="en-US" sz="2000" dirty="0" smtClean="0">
                <a:latin typeface="Symbol" charset="2"/>
                <a:cs typeface="Symbol" charset="2"/>
              </a:rPr>
              <a:t>s</a:t>
            </a:r>
            <a:r>
              <a:rPr lang="en-US" sz="2000" dirty="0" smtClean="0"/>
              <a:t>(M) (smaller for larger M)</a:t>
            </a:r>
          </a:p>
          <a:p>
            <a:pPr lvl="1"/>
            <a:r>
              <a:rPr lang="en-US" sz="2000" dirty="0" smtClean="0"/>
              <a:t>Long-wavelength </a:t>
            </a:r>
            <a:r>
              <a:rPr lang="en-US" sz="2000" dirty="0" err="1" smtClean="0"/>
              <a:t>overdensity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Symbol" charset="2"/>
                <a:cs typeface="Symbol" charset="2"/>
              </a:rPr>
              <a:t>d</a:t>
            </a:r>
            <a:r>
              <a:rPr lang="en-US" sz="2000" baseline="-25000" dirty="0" err="1" smtClean="0"/>
              <a:t>Long</a:t>
            </a:r>
            <a:r>
              <a:rPr lang="en-US" sz="2000" dirty="0" smtClean="0"/>
              <a:t>.</a:t>
            </a:r>
          </a:p>
          <a:p>
            <a:r>
              <a:rPr lang="en-US" sz="2400" dirty="0" smtClean="0"/>
              <a:t>See: Press &amp; Schechter (1974), Bond et al. (1991), etc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602691"/>
              </p:ext>
            </p:extLst>
          </p:nvPr>
        </p:nvGraphicFramePr>
        <p:xfrm>
          <a:off x="1600200" y="3498850"/>
          <a:ext cx="6090851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Equation" r:id="rId3" imgW="2667000" imgH="469900" progId="Equation.3">
                  <p:embed/>
                </p:oleObj>
              </mc:Choice>
              <mc:Fallback>
                <p:oleObj name="Equation" r:id="rId3" imgW="2667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3498850"/>
                        <a:ext cx="6090851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737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Biasing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6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90600" y="3429000"/>
            <a:ext cx="7239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29600" y="3581400"/>
            <a:ext cx="295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90600" y="1600200"/>
            <a:ext cx="0" cy="3657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987825" y="2928432"/>
            <a:ext cx="7232294" cy="1076111"/>
          </a:xfrm>
          <a:custGeom>
            <a:avLst/>
            <a:gdLst>
              <a:gd name="connsiteX0" fmla="*/ 0 w 7232294"/>
              <a:gd name="connsiteY0" fmla="*/ 705646 h 1076111"/>
              <a:gd name="connsiteX1" fmla="*/ 229317 w 7232294"/>
              <a:gd name="connsiteY1" fmla="*/ 670364 h 1076111"/>
              <a:gd name="connsiteX2" fmla="*/ 335155 w 7232294"/>
              <a:gd name="connsiteY2" fmla="*/ 599800 h 1076111"/>
              <a:gd name="connsiteX3" fmla="*/ 458634 w 7232294"/>
              <a:gd name="connsiteY3" fmla="*/ 546876 h 1076111"/>
              <a:gd name="connsiteX4" fmla="*/ 564472 w 7232294"/>
              <a:gd name="connsiteY4" fmla="*/ 493953 h 1076111"/>
              <a:gd name="connsiteX5" fmla="*/ 670311 w 7232294"/>
              <a:gd name="connsiteY5" fmla="*/ 441029 h 1076111"/>
              <a:gd name="connsiteX6" fmla="*/ 723230 w 7232294"/>
              <a:gd name="connsiteY6" fmla="*/ 405747 h 1076111"/>
              <a:gd name="connsiteX7" fmla="*/ 758509 w 7232294"/>
              <a:gd name="connsiteY7" fmla="*/ 370464 h 1076111"/>
              <a:gd name="connsiteX8" fmla="*/ 811428 w 7232294"/>
              <a:gd name="connsiteY8" fmla="*/ 352823 h 1076111"/>
              <a:gd name="connsiteX9" fmla="*/ 934907 w 7232294"/>
              <a:gd name="connsiteY9" fmla="*/ 282259 h 1076111"/>
              <a:gd name="connsiteX10" fmla="*/ 987826 w 7232294"/>
              <a:gd name="connsiteY10" fmla="*/ 264618 h 1076111"/>
              <a:gd name="connsiteX11" fmla="*/ 1058385 w 7232294"/>
              <a:gd name="connsiteY11" fmla="*/ 246976 h 1076111"/>
              <a:gd name="connsiteX12" fmla="*/ 1234782 w 7232294"/>
              <a:gd name="connsiteY12" fmla="*/ 211694 h 1076111"/>
              <a:gd name="connsiteX13" fmla="*/ 1534658 w 7232294"/>
              <a:gd name="connsiteY13" fmla="*/ 229335 h 1076111"/>
              <a:gd name="connsiteX14" fmla="*/ 1711055 w 7232294"/>
              <a:gd name="connsiteY14" fmla="*/ 264618 h 1076111"/>
              <a:gd name="connsiteX15" fmla="*/ 1869813 w 7232294"/>
              <a:gd name="connsiteY15" fmla="*/ 299900 h 1076111"/>
              <a:gd name="connsiteX16" fmla="*/ 1975651 w 7232294"/>
              <a:gd name="connsiteY16" fmla="*/ 335182 h 1076111"/>
              <a:gd name="connsiteX17" fmla="*/ 2081490 w 7232294"/>
              <a:gd name="connsiteY17" fmla="*/ 370464 h 1076111"/>
              <a:gd name="connsiteX18" fmla="*/ 2134409 w 7232294"/>
              <a:gd name="connsiteY18" fmla="*/ 388106 h 1076111"/>
              <a:gd name="connsiteX19" fmla="*/ 2187328 w 7232294"/>
              <a:gd name="connsiteY19" fmla="*/ 405747 h 1076111"/>
              <a:gd name="connsiteX20" fmla="*/ 2222608 w 7232294"/>
              <a:gd name="connsiteY20" fmla="*/ 441029 h 1076111"/>
              <a:gd name="connsiteX21" fmla="*/ 2328446 w 7232294"/>
              <a:gd name="connsiteY21" fmla="*/ 476311 h 1076111"/>
              <a:gd name="connsiteX22" fmla="*/ 2416645 w 7232294"/>
              <a:gd name="connsiteY22" fmla="*/ 511594 h 1076111"/>
              <a:gd name="connsiteX23" fmla="*/ 2522483 w 7232294"/>
              <a:gd name="connsiteY23" fmla="*/ 546876 h 1076111"/>
              <a:gd name="connsiteX24" fmla="*/ 2557763 w 7232294"/>
              <a:gd name="connsiteY24" fmla="*/ 582158 h 1076111"/>
              <a:gd name="connsiteX25" fmla="*/ 2663601 w 7232294"/>
              <a:gd name="connsiteY25" fmla="*/ 617441 h 1076111"/>
              <a:gd name="connsiteX26" fmla="*/ 2804719 w 7232294"/>
              <a:gd name="connsiteY26" fmla="*/ 740929 h 1076111"/>
              <a:gd name="connsiteX27" fmla="*/ 2928197 w 7232294"/>
              <a:gd name="connsiteY27" fmla="*/ 776211 h 1076111"/>
              <a:gd name="connsiteX28" fmla="*/ 2981116 w 7232294"/>
              <a:gd name="connsiteY28" fmla="*/ 793852 h 1076111"/>
              <a:gd name="connsiteX29" fmla="*/ 3139874 w 7232294"/>
              <a:gd name="connsiteY29" fmla="*/ 864417 h 1076111"/>
              <a:gd name="connsiteX30" fmla="*/ 3263352 w 7232294"/>
              <a:gd name="connsiteY30" fmla="*/ 917340 h 1076111"/>
              <a:gd name="connsiteX31" fmla="*/ 3351551 w 7232294"/>
              <a:gd name="connsiteY31" fmla="*/ 970264 h 1076111"/>
              <a:gd name="connsiteX32" fmla="*/ 3404470 w 7232294"/>
              <a:gd name="connsiteY32" fmla="*/ 1005546 h 1076111"/>
              <a:gd name="connsiteX33" fmla="*/ 3510309 w 7232294"/>
              <a:gd name="connsiteY33" fmla="*/ 1040828 h 1076111"/>
              <a:gd name="connsiteX34" fmla="*/ 3563228 w 7232294"/>
              <a:gd name="connsiteY34" fmla="*/ 1058470 h 1076111"/>
              <a:gd name="connsiteX35" fmla="*/ 3616147 w 7232294"/>
              <a:gd name="connsiteY35" fmla="*/ 1076111 h 1076111"/>
              <a:gd name="connsiteX36" fmla="*/ 4498134 w 7232294"/>
              <a:gd name="connsiteY36" fmla="*/ 1058470 h 1076111"/>
              <a:gd name="connsiteX37" fmla="*/ 4603972 w 7232294"/>
              <a:gd name="connsiteY37" fmla="*/ 1023187 h 1076111"/>
              <a:gd name="connsiteX38" fmla="*/ 4656892 w 7232294"/>
              <a:gd name="connsiteY38" fmla="*/ 1005546 h 1076111"/>
              <a:gd name="connsiteX39" fmla="*/ 4815649 w 7232294"/>
              <a:gd name="connsiteY39" fmla="*/ 952623 h 1076111"/>
              <a:gd name="connsiteX40" fmla="*/ 4921488 w 7232294"/>
              <a:gd name="connsiteY40" fmla="*/ 917340 h 1076111"/>
              <a:gd name="connsiteX41" fmla="*/ 4992047 w 7232294"/>
              <a:gd name="connsiteY41" fmla="*/ 882058 h 1076111"/>
              <a:gd name="connsiteX42" fmla="*/ 5044966 w 7232294"/>
              <a:gd name="connsiteY42" fmla="*/ 846776 h 1076111"/>
              <a:gd name="connsiteX43" fmla="*/ 5097885 w 7232294"/>
              <a:gd name="connsiteY43" fmla="*/ 829135 h 1076111"/>
              <a:gd name="connsiteX44" fmla="*/ 5221363 w 7232294"/>
              <a:gd name="connsiteY44" fmla="*/ 758570 h 1076111"/>
              <a:gd name="connsiteX45" fmla="*/ 5274283 w 7232294"/>
              <a:gd name="connsiteY45" fmla="*/ 723288 h 1076111"/>
              <a:gd name="connsiteX46" fmla="*/ 5468320 w 7232294"/>
              <a:gd name="connsiteY46" fmla="*/ 670364 h 1076111"/>
              <a:gd name="connsiteX47" fmla="*/ 5574158 w 7232294"/>
              <a:gd name="connsiteY47" fmla="*/ 617441 h 1076111"/>
              <a:gd name="connsiteX48" fmla="*/ 5715276 w 7232294"/>
              <a:gd name="connsiteY48" fmla="*/ 582158 h 1076111"/>
              <a:gd name="connsiteX49" fmla="*/ 5768195 w 7232294"/>
              <a:gd name="connsiteY49" fmla="*/ 564517 h 1076111"/>
              <a:gd name="connsiteX50" fmla="*/ 5856394 w 7232294"/>
              <a:gd name="connsiteY50" fmla="*/ 511594 h 1076111"/>
              <a:gd name="connsiteX51" fmla="*/ 5962232 w 7232294"/>
              <a:gd name="connsiteY51" fmla="*/ 458670 h 1076111"/>
              <a:gd name="connsiteX52" fmla="*/ 6050431 w 7232294"/>
              <a:gd name="connsiteY52" fmla="*/ 405747 h 1076111"/>
              <a:gd name="connsiteX53" fmla="*/ 6156270 w 7232294"/>
              <a:gd name="connsiteY53" fmla="*/ 335182 h 1076111"/>
              <a:gd name="connsiteX54" fmla="*/ 6262108 w 7232294"/>
              <a:gd name="connsiteY54" fmla="*/ 299900 h 1076111"/>
              <a:gd name="connsiteX55" fmla="*/ 6420866 w 7232294"/>
              <a:gd name="connsiteY55" fmla="*/ 229335 h 1076111"/>
              <a:gd name="connsiteX56" fmla="*/ 6773660 w 7232294"/>
              <a:gd name="connsiteY56" fmla="*/ 194053 h 1076111"/>
              <a:gd name="connsiteX57" fmla="*/ 6808940 w 7232294"/>
              <a:gd name="connsiteY57" fmla="*/ 158771 h 1076111"/>
              <a:gd name="connsiteX58" fmla="*/ 6932418 w 7232294"/>
              <a:gd name="connsiteY58" fmla="*/ 123488 h 1076111"/>
              <a:gd name="connsiteX59" fmla="*/ 7038257 w 7232294"/>
              <a:gd name="connsiteY59" fmla="*/ 88206 h 1076111"/>
              <a:gd name="connsiteX60" fmla="*/ 7091176 w 7232294"/>
              <a:gd name="connsiteY60" fmla="*/ 70565 h 1076111"/>
              <a:gd name="connsiteX61" fmla="*/ 7144095 w 7232294"/>
              <a:gd name="connsiteY61" fmla="*/ 52924 h 1076111"/>
              <a:gd name="connsiteX62" fmla="*/ 7179374 w 7232294"/>
              <a:gd name="connsiteY62" fmla="*/ 17641 h 1076111"/>
              <a:gd name="connsiteX63" fmla="*/ 7232294 w 7232294"/>
              <a:gd name="connsiteY63" fmla="*/ 0 h 10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7232294" h="1076111">
                <a:moveTo>
                  <a:pt x="0" y="705646"/>
                </a:moveTo>
                <a:cubicBezTo>
                  <a:pt x="25954" y="703050"/>
                  <a:pt x="173499" y="701377"/>
                  <a:pt x="229317" y="670364"/>
                </a:cubicBezTo>
                <a:cubicBezTo>
                  <a:pt x="266382" y="649771"/>
                  <a:pt x="297231" y="618764"/>
                  <a:pt x="335155" y="599800"/>
                </a:cubicBezTo>
                <a:cubicBezTo>
                  <a:pt x="422345" y="556201"/>
                  <a:pt x="380767" y="572833"/>
                  <a:pt x="458634" y="546876"/>
                </a:cubicBezTo>
                <a:cubicBezTo>
                  <a:pt x="610303" y="445755"/>
                  <a:pt x="418400" y="566996"/>
                  <a:pt x="564472" y="493953"/>
                </a:cubicBezTo>
                <a:cubicBezTo>
                  <a:pt x="701249" y="425558"/>
                  <a:pt x="537299" y="485369"/>
                  <a:pt x="670311" y="441029"/>
                </a:cubicBezTo>
                <a:cubicBezTo>
                  <a:pt x="687951" y="429268"/>
                  <a:pt x="706676" y="418992"/>
                  <a:pt x="723230" y="405747"/>
                </a:cubicBezTo>
                <a:cubicBezTo>
                  <a:pt x="736217" y="395357"/>
                  <a:pt x="744248" y="379022"/>
                  <a:pt x="758509" y="370464"/>
                </a:cubicBezTo>
                <a:cubicBezTo>
                  <a:pt x="774453" y="360897"/>
                  <a:pt x="794338" y="360148"/>
                  <a:pt x="811428" y="352823"/>
                </a:cubicBezTo>
                <a:cubicBezTo>
                  <a:pt x="1027902" y="260042"/>
                  <a:pt x="757754" y="370842"/>
                  <a:pt x="934907" y="282259"/>
                </a:cubicBezTo>
                <a:cubicBezTo>
                  <a:pt x="951538" y="273943"/>
                  <a:pt x="969948" y="269727"/>
                  <a:pt x="987826" y="264618"/>
                </a:cubicBezTo>
                <a:cubicBezTo>
                  <a:pt x="1011137" y="257957"/>
                  <a:pt x="1034680" y="252056"/>
                  <a:pt x="1058385" y="246976"/>
                </a:cubicBezTo>
                <a:cubicBezTo>
                  <a:pt x="1117017" y="234411"/>
                  <a:pt x="1234782" y="211694"/>
                  <a:pt x="1234782" y="211694"/>
                </a:cubicBezTo>
                <a:cubicBezTo>
                  <a:pt x="1334741" y="217574"/>
                  <a:pt x="1434903" y="220660"/>
                  <a:pt x="1534658" y="229335"/>
                </a:cubicBezTo>
                <a:cubicBezTo>
                  <a:pt x="1619848" y="236743"/>
                  <a:pt x="1636004" y="247938"/>
                  <a:pt x="1711055" y="264618"/>
                </a:cubicBezTo>
                <a:cubicBezTo>
                  <a:pt x="1775803" y="279008"/>
                  <a:pt x="1808352" y="281460"/>
                  <a:pt x="1869813" y="299900"/>
                </a:cubicBezTo>
                <a:cubicBezTo>
                  <a:pt x="1905432" y="310587"/>
                  <a:pt x="1940372" y="323421"/>
                  <a:pt x="1975651" y="335182"/>
                </a:cubicBezTo>
                <a:lnTo>
                  <a:pt x="2081490" y="370464"/>
                </a:lnTo>
                <a:lnTo>
                  <a:pt x="2134409" y="388106"/>
                </a:lnTo>
                <a:lnTo>
                  <a:pt x="2187328" y="405747"/>
                </a:lnTo>
                <a:cubicBezTo>
                  <a:pt x="2199088" y="417508"/>
                  <a:pt x="2207732" y="433591"/>
                  <a:pt x="2222608" y="441029"/>
                </a:cubicBezTo>
                <a:cubicBezTo>
                  <a:pt x="2255869" y="457661"/>
                  <a:pt x="2293918" y="462499"/>
                  <a:pt x="2328446" y="476311"/>
                </a:cubicBezTo>
                <a:cubicBezTo>
                  <a:pt x="2357846" y="488072"/>
                  <a:pt x="2386887" y="500772"/>
                  <a:pt x="2416645" y="511594"/>
                </a:cubicBezTo>
                <a:cubicBezTo>
                  <a:pt x="2451594" y="524304"/>
                  <a:pt x="2522483" y="546876"/>
                  <a:pt x="2522483" y="546876"/>
                </a:cubicBezTo>
                <a:cubicBezTo>
                  <a:pt x="2534243" y="558637"/>
                  <a:pt x="2542887" y="574720"/>
                  <a:pt x="2557763" y="582158"/>
                </a:cubicBezTo>
                <a:cubicBezTo>
                  <a:pt x="2591024" y="598790"/>
                  <a:pt x="2663601" y="617441"/>
                  <a:pt x="2663601" y="617441"/>
                </a:cubicBezTo>
                <a:cubicBezTo>
                  <a:pt x="2709576" y="663419"/>
                  <a:pt x="2746379" y="711756"/>
                  <a:pt x="2804719" y="740929"/>
                </a:cubicBezTo>
                <a:cubicBezTo>
                  <a:pt x="2832914" y="755028"/>
                  <a:pt x="2901823" y="768675"/>
                  <a:pt x="2928197" y="776211"/>
                </a:cubicBezTo>
                <a:cubicBezTo>
                  <a:pt x="2946075" y="781320"/>
                  <a:pt x="2963476" y="787972"/>
                  <a:pt x="2981116" y="793852"/>
                </a:cubicBezTo>
                <a:cubicBezTo>
                  <a:pt x="3136779" y="897636"/>
                  <a:pt x="2887980" y="738461"/>
                  <a:pt x="3139874" y="864417"/>
                </a:cubicBezTo>
                <a:cubicBezTo>
                  <a:pt x="3227064" y="908015"/>
                  <a:pt x="3185486" y="891383"/>
                  <a:pt x="3263352" y="917340"/>
                </a:cubicBezTo>
                <a:cubicBezTo>
                  <a:pt x="3332262" y="986256"/>
                  <a:pt x="3259955" y="924463"/>
                  <a:pt x="3351551" y="970264"/>
                </a:cubicBezTo>
                <a:cubicBezTo>
                  <a:pt x="3370513" y="979746"/>
                  <a:pt x="3385097" y="996935"/>
                  <a:pt x="3404470" y="1005546"/>
                </a:cubicBezTo>
                <a:cubicBezTo>
                  <a:pt x="3438453" y="1020650"/>
                  <a:pt x="3475029" y="1029067"/>
                  <a:pt x="3510309" y="1040828"/>
                </a:cubicBezTo>
                <a:lnTo>
                  <a:pt x="3563228" y="1058470"/>
                </a:lnTo>
                <a:lnTo>
                  <a:pt x="3616147" y="1076111"/>
                </a:lnTo>
                <a:cubicBezTo>
                  <a:pt x="3910143" y="1070231"/>
                  <a:pt x="4204501" y="1074202"/>
                  <a:pt x="4498134" y="1058470"/>
                </a:cubicBezTo>
                <a:cubicBezTo>
                  <a:pt x="4535269" y="1056480"/>
                  <a:pt x="4568693" y="1034948"/>
                  <a:pt x="4603972" y="1023187"/>
                </a:cubicBezTo>
                <a:lnTo>
                  <a:pt x="4656892" y="1005546"/>
                </a:lnTo>
                <a:lnTo>
                  <a:pt x="4815649" y="952623"/>
                </a:lnTo>
                <a:cubicBezTo>
                  <a:pt x="4815660" y="952619"/>
                  <a:pt x="4921477" y="917345"/>
                  <a:pt x="4921488" y="917340"/>
                </a:cubicBezTo>
                <a:cubicBezTo>
                  <a:pt x="4945008" y="905579"/>
                  <a:pt x="4969216" y="895105"/>
                  <a:pt x="4992047" y="882058"/>
                </a:cubicBezTo>
                <a:cubicBezTo>
                  <a:pt x="5010454" y="871539"/>
                  <a:pt x="5026004" y="856258"/>
                  <a:pt x="5044966" y="846776"/>
                </a:cubicBezTo>
                <a:cubicBezTo>
                  <a:pt x="5061597" y="838460"/>
                  <a:pt x="5080245" y="835015"/>
                  <a:pt x="5097885" y="829135"/>
                </a:cubicBezTo>
                <a:cubicBezTo>
                  <a:pt x="5226797" y="743184"/>
                  <a:pt x="5064722" y="848085"/>
                  <a:pt x="5221363" y="758570"/>
                </a:cubicBezTo>
                <a:cubicBezTo>
                  <a:pt x="5239770" y="748051"/>
                  <a:pt x="5254910" y="731899"/>
                  <a:pt x="5274283" y="723288"/>
                </a:cubicBezTo>
                <a:cubicBezTo>
                  <a:pt x="5371599" y="680033"/>
                  <a:pt x="5373458" y="694081"/>
                  <a:pt x="5468320" y="670364"/>
                </a:cubicBezTo>
                <a:cubicBezTo>
                  <a:pt x="5647736" y="625507"/>
                  <a:pt x="5384469" y="686425"/>
                  <a:pt x="5574158" y="617441"/>
                </a:cubicBezTo>
                <a:cubicBezTo>
                  <a:pt x="5619726" y="600870"/>
                  <a:pt x="5669277" y="597492"/>
                  <a:pt x="5715276" y="582158"/>
                </a:cubicBezTo>
                <a:lnTo>
                  <a:pt x="5768195" y="564517"/>
                </a:lnTo>
                <a:cubicBezTo>
                  <a:pt x="5837107" y="495601"/>
                  <a:pt x="5764795" y="557398"/>
                  <a:pt x="5856394" y="511594"/>
                </a:cubicBezTo>
                <a:cubicBezTo>
                  <a:pt x="5993173" y="443198"/>
                  <a:pt x="5829220" y="503011"/>
                  <a:pt x="5962232" y="458670"/>
                </a:cubicBezTo>
                <a:cubicBezTo>
                  <a:pt x="6041385" y="379513"/>
                  <a:pt x="5947383" y="463000"/>
                  <a:pt x="6050431" y="405747"/>
                </a:cubicBezTo>
                <a:cubicBezTo>
                  <a:pt x="6087496" y="385154"/>
                  <a:pt x="6116044" y="348592"/>
                  <a:pt x="6156270" y="335182"/>
                </a:cubicBezTo>
                <a:cubicBezTo>
                  <a:pt x="6191549" y="323421"/>
                  <a:pt x="6231166" y="320529"/>
                  <a:pt x="6262108" y="299900"/>
                </a:cubicBezTo>
                <a:cubicBezTo>
                  <a:pt x="6315735" y="264146"/>
                  <a:pt x="6347948" y="235964"/>
                  <a:pt x="6420866" y="229335"/>
                </a:cubicBezTo>
                <a:cubicBezTo>
                  <a:pt x="6667929" y="206873"/>
                  <a:pt x="6550355" y="218867"/>
                  <a:pt x="6773660" y="194053"/>
                </a:cubicBezTo>
                <a:cubicBezTo>
                  <a:pt x="6785420" y="182292"/>
                  <a:pt x="6794679" y="167328"/>
                  <a:pt x="6808940" y="158771"/>
                </a:cubicBezTo>
                <a:cubicBezTo>
                  <a:pt x="6828705" y="146911"/>
                  <a:pt x="6917034" y="128103"/>
                  <a:pt x="6932418" y="123488"/>
                </a:cubicBezTo>
                <a:cubicBezTo>
                  <a:pt x="6968038" y="112801"/>
                  <a:pt x="7002977" y="99967"/>
                  <a:pt x="7038257" y="88206"/>
                </a:cubicBezTo>
                <a:lnTo>
                  <a:pt x="7091176" y="70565"/>
                </a:lnTo>
                <a:lnTo>
                  <a:pt x="7144095" y="52924"/>
                </a:lnTo>
                <a:cubicBezTo>
                  <a:pt x="7155855" y="41163"/>
                  <a:pt x="7165113" y="26198"/>
                  <a:pt x="7179374" y="17641"/>
                </a:cubicBezTo>
                <a:cubicBezTo>
                  <a:pt x="7195318" y="8074"/>
                  <a:pt x="7232294" y="0"/>
                  <a:pt x="7232294" y="0"/>
                </a:cubicBezTo>
              </a:path>
            </a:pathLst>
          </a:custGeom>
          <a:ln w="5715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44961"/>
              </p:ext>
            </p:extLst>
          </p:nvPr>
        </p:nvGraphicFramePr>
        <p:xfrm>
          <a:off x="76200" y="1356084"/>
          <a:ext cx="888799" cy="522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Equation" r:id="rId3" imgW="431800" imgH="254000" progId="Equation.3">
                  <p:embed/>
                </p:oleObj>
              </mc:Choice>
              <mc:Fallback>
                <p:oleObj name="Equation" r:id="rId3" imgW="431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356084"/>
                        <a:ext cx="888799" cy="5228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eform 24"/>
          <p:cNvSpPr/>
          <p:nvPr/>
        </p:nvSpPr>
        <p:spPr>
          <a:xfrm>
            <a:off x="997307" y="1586799"/>
            <a:ext cx="7232293" cy="3440931"/>
          </a:xfrm>
          <a:custGeom>
            <a:avLst/>
            <a:gdLst>
              <a:gd name="connsiteX0" fmla="*/ 0 w 7232293"/>
              <a:gd name="connsiteY0" fmla="*/ 2311897 h 3440931"/>
              <a:gd name="connsiteX1" fmla="*/ 17639 w 7232293"/>
              <a:gd name="connsiteY1" fmla="*/ 2594155 h 3440931"/>
              <a:gd name="connsiteX2" fmla="*/ 35279 w 7232293"/>
              <a:gd name="connsiteY2" fmla="*/ 2682361 h 3440931"/>
              <a:gd name="connsiteX3" fmla="*/ 70559 w 7232293"/>
              <a:gd name="connsiteY3" fmla="*/ 2788208 h 3440931"/>
              <a:gd name="connsiteX4" fmla="*/ 123478 w 7232293"/>
              <a:gd name="connsiteY4" fmla="*/ 2770567 h 3440931"/>
              <a:gd name="connsiteX5" fmla="*/ 158757 w 7232293"/>
              <a:gd name="connsiteY5" fmla="*/ 2717643 h 3440931"/>
              <a:gd name="connsiteX6" fmla="*/ 176397 w 7232293"/>
              <a:gd name="connsiteY6" fmla="*/ 2400103 h 3440931"/>
              <a:gd name="connsiteX7" fmla="*/ 211677 w 7232293"/>
              <a:gd name="connsiteY7" fmla="*/ 2276615 h 3440931"/>
              <a:gd name="connsiteX8" fmla="*/ 264596 w 7232293"/>
              <a:gd name="connsiteY8" fmla="*/ 2100203 h 3440931"/>
              <a:gd name="connsiteX9" fmla="*/ 299875 w 7232293"/>
              <a:gd name="connsiteY9" fmla="*/ 1994356 h 3440931"/>
              <a:gd name="connsiteX10" fmla="*/ 317515 w 7232293"/>
              <a:gd name="connsiteY10" fmla="*/ 1941433 h 3440931"/>
              <a:gd name="connsiteX11" fmla="*/ 335155 w 7232293"/>
              <a:gd name="connsiteY11" fmla="*/ 1870868 h 3440931"/>
              <a:gd name="connsiteX12" fmla="*/ 352794 w 7232293"/>
              <a:gd name="connsiteY12" fmla="*/ 1782662 h 3440931"/>
              <a:gd name="connsiteX13" fmla="*/ 388074 w 7232293"/>
              <a:gd name="connsiteY13" fmla="*/ 1676815 h 3440931"/>
              <a:gd name="connsiteX14" fmla="*/ 405714 w 7232293"/>
              <a:gd name="connsiteY14" fmla="*/ 1606251 h 3440931"/>
              <a:gd name="connsiteX15" fmla="*/ 440993 w 7232293"/>
              <a:gd name="connsiteY15" fmla="*/ 1376915 h 3440931"/>
              <a:gd name="connsiteX16" fmla="*/ 458633 w 7232293"/>
              <a:gd name="connsiteY16" fmla="*/ 1323992 h 3440931"/>
              <a:gd name="connsiteX17" fmla="*/ 476273 w 7232293"/>
              <a:gd name="connsiteY17" fmla="*/ 1253427 h 3440931"/>
              <a:gd name="connsiteX18" fmla="*/ 511552 w 7232293"/>
              <a:gd name="connsiteY18" fmla="*/ 1147580 h 3440931"/>
              <a:gd name="connsiteX19" fmla="*/ 529192 w 7232293"/>
              <a:gd name="connsiteY19" fmla="*/ 1094657 h 3440931"/>
              <a:gd name="connsiteX20" fmla="*/ 564471 w 7232293"/>
              <a:gd name="connsiteY20" fmla="*/ 1588609 h 3440931"/>
              <a:gd name="connsiteX21" fmla="*/ 582111 w 7232293"/>
              <a:gd name="connsiteY21" fmla="*/ 1659174 h 3440931"/>
              <a:gd name="connsiteX22" fmla="*/ 617391 w 7232293"/>
              <a:gd name="connsiteY22" fmla="*/ 1694456 h 3440931"/>
              <a:gd name="connsiteX23" fmla="*/ 652670 w 7232293"/>
              <a:gd name="connsiteY23" fmla="*/ 1800303 h 3440931"/>
              <a:gd name="connsiteX24" fmla="*/ 670310 w 7232293"/>
              <a:gd name="connsiteY24" fmla="*/ 1853227 h 3440931"/>
              <a:gd name="connsiteX25" fmla="*/ 705589 w 7232293"/>
              <a:gd name="connsiteY25" fmla="*/ 1994356 h 3440931"/>
              <a:gd name="connsiteX26" fmla="*/ 758508 w 7232293"/>
              <a:gd name="connsiteY26" fmla="*/ 2153126 h 3440931"/>
              <a:gd name="connsiteX27" fmla="*/ 776148 w 7232293"/>
              <a:gd name="connsiteY27" fmla="*/ 2206050 h 3440931"/>
              <a:gd name="connsiteX28" fmla="*/ 793788 w 7232293"/>
              <a:gd name="connsiteY28" fmla="*/ 2153126 h 3440931"/>
              <a:gd name="connsiteX29" fmla="*/ 811428 w 7232293"/>
              <a:gd name="connsiteY29" fmla="*/ 2047279 h 3440931"/>
              <a:gd name="connsiteX30" fmla="*/ 829067 w 7232293"/>
              <a:gd name="connsiteY30" fmla="*/ 1976715 h 3440931"/>
              <a:gd name="connsiteX31" fmla="*/ 864347 w 7232293"/>
              <a:gd name="connsiteY31" fmla="*/ 1553327 h 3440931"/>
              <a:gd name="connsiteX32" fmla="*/ 881987 w 7232293"/>
              <a:gd name="connsiteY32" fmla="*/ 1500404 h 3440931"/>
              <a:gd name="connsiteX33" fmla="*/ 917266 w 7232293"/>
              <a:gd name="connsiteY33" fmla="*/ 1341633 h 3440931"/>
              <a:gd name="connsiteX34" fmla="*/ 952546 w 7232293"/>
              <a:gd name="connsiteY34" fmla="*/ 1129939 h 3440931"/>
              <a:gd name="connsiteX35" fmla="*/ 970185 w 7232293"/>
              <a:gd name="connsiteY35" fmla="*/ 1024092 h 3440931"/>
              <a:gd name="connsiteX36" fmla="*/ 1023105 w 7232293"/>
              <a:gd name="connsiteY36" fmla="*/ 865322 h 3440931"/>
              <a:gd name="connsiteX37" fmla="*/ 1040744 w 7232293"/>
              <a:gd name="connsiteY37" fmla="*/ 812398 h 3440931"/>
              <a:gd name="connsiteX38" fmla="*/ 1058384 w 7232293"/>
              <a:gd name="connsiteY38" fmla="*/ 741834 h 3440931"/>
              <a:gd name="connsiteX39" fmla="*/ 1076024 w 7232293"/>
              <a:gd name="connsiteY39" fmla="*/ 583063 h 3440931"/>
              <a:gd name="connsiteX40" fmla="*/ 1093664 w 7232293"/>
              <a:gd name="connsiteY40" fmla="*/ 530140 h 3440931"/>
              <a:gd name="connsiteX41" fmla="*/ 1111303 w 7232293"/>
              <a:gd name="connsiteY41" fmla="*/ 300805 h 3440931"/>
              <a:gd name="connsiteX42" fmla="*/ 1181862 w 7232293"/>
              <a:gd name="connsiteY42" fmla="*/ 389011 h 3440931"/>
              <a:gd name="connsiteX43" fmla="*/ 1217142 w 7232293"/>
              <a:gd name="connsiteY43" fmla="*/ 530140 h 3440931"/>
              <a:gd name="connsiteX44" fmla="*/ 1234781 w 7232293"/>
              <a:gd name="connsiteY44" fmla="*/ 583063 h 3440931"/>
              <a:gd name="connsiteX45" fmla="*/ 1270061 w 7232293"/>
              <a:gd name="connsiteY45" fmla="*/ 759475 h 3440931"/>
              <a:gd name="connsiteX46" fmla="*/ 1287701 w 7232293"/>
              <a:gd name="connsiteY46" fmla="*/ 830040 h 3440931"/>
              <a:gd name="connsiteX47" fmla="*/ 1305340 w 7232293"/>
              <a:gd name="connsiteY47" fmla="*/ 1041733 h 3440931"/>
              <a:gd name="connsiteX48" fmla="*/ 1322980 w 7232293"/>
              <a:gd name="connsiteY48" fmla="*/ 1112298 h 3440931"/>
              <a:gd name="connsiteX49" fmla="*/ 1340620 w 7232293"/>
              <a:gd name="connsiteY49" fmla="*/ 1200504 h 3440931"/>
              <a:gd name="connsiteX50" fmla="*/ 1358260 w 7232293"/>
              <a:gd name="connsiteY50" fmla="*/ 1588609 h 3440931"/>
              <a:gd name="connsiteX51" fmla="*/ 1393539 w 7232293"/>
              <a:gd name="connsiteY51" fmla="*/ 1835586 h 3440931"/>
              <a:gd name="connsiteX52" fmla="*/ 1428819 w 7232293"/>
              <a:gd name="connsiteY52" fmla="*/ 2258973 h 3440931"/>
              <a:gd name="connsiteX53" fmla="*/ 1446458 w 7232293"/>
              <a:gd name="connsiteY53" fmla="*/ 2347179 h 3440931"/>
              <a:gd name="connsiteX54" fmla="*/ 1464098 w 7232293"/>
              <a:gd name="connsiteY54" fmla="*/ 2400103 h 3440931"/>
              <a:gd name="connsiteX55" fmla="*/ 1499378 w 7232293"/>
              <a:gd name="connsiteY55" fmla="*/ 2364820 h 3440931"/>
              <a:gd name="connsiteX56" fmla="*/ 1517017 w 7232293"/>
              <a:gd name="connsiteY56" fmla="*/ 2311897 h 3440931"/>
              <a:gd name="connsiteX57" fmla="*/ 1534657 w 7232293"/>
              <a:gd name="connsiteY57" fmla="*/ 2082562 h 3440931"/>
              <a:gd name="connsiteX58" fmla="*/ 1552297 w 7232293"/>
              <a:gd name="connsiteY58" fmla="*/ 2011997 h 3440931"/>
              <a:gd name="connsiteX59" fmla="*/ 1569936 w 7232293"/>
              <a:gd name="connsiteY59" fmla="*/ 1923791 h 3440931"/>
              <a:gd name="connsiteX60" fmla="*/ 1587576 w 7232293"/>
              <a:gd name="connsiteY60" fmla="*/ 1747380 h 3440931"/>
              <a:gd name="connsiteX61" fmla="*/ 1605216 w 7232293"/>
              <a:gd name="connsiteY61" fmla="*/ 1553327 h 3440931"/>
              <a:gd name="connsiteX62" fmla="*/ 1622856 w 7232293"/>
              <a:gd name="connsiteY62" fmla="*/ 1482762 h 3440931"/>
              <a:gd name="connsiteX63" fmla="*/ 1658135 w 7232293"/>
              <a:gd name="connsiteY63" fmla="*/ 1306351 h 3440931"/>
              <a:gd name="connsiteX64" fmla="*/ 1693415 w 7232293"/>
              <a:gd name="connsiteY64" fmla="*/ 1200504 h 3440931"/>
              <a:gd name="connsiteX65" fmla="*/ 1728694 w 7232293"/>
              <a:gd name="connsiteY65" fmla="*/ 971169 h 3440931"/>
              <a:gd name="connsiteX66" fmla="*/ 1763974 w 7232293"/>
              <a:gd name="connsiteY66" fmla="*/ 935887 h 3440931"/>
              <a:gd name="connsiteX67" fmla="*/ 1781613 w 7232293"/>
              <a:gd name="connsiteY67" fmla="*/ 988810 h 3440931"/>
              <a:gd name="connsiteX68" fmla="*/ 1799253 w 7232293"/>
              <a:gd name="connsiteY68" fmla="*/ 1059375 h 3440931"/>
              <a:gd name="connsiteX69" fmla="*/ 1834533 w 7232293"/>
              <a:gd name="connsiteY69" fmla="*/ 1147580 h 3440931"/>
              <a:gd name="connsiteX70" fmla="*/ 1905092 w 7232293"/>
              <a:gd name="connsiteY70" fmla="*/ 1288710 h 3440931"/>
              <a:gd name="connsiteX71" fmla="*/ 1940371 w 7232293"/>
              <a:gd name="connsiteY71" fmla="*/ 1447480 h 3440931"/>
              <a:gd name="connsiteX72" fmla="*/ 1958011 w 7232293"/>
              <a:gd name="connsiteY72" fmla="*/ 1553327 h 3440931"/>
              <a:gd name="connsiteX73" fmla="*/ 1975651 w 7232293"/>
              <a:gd name="connsiteY73" fmla="*/ 1641533 h 3440931"/>
              <a:gd name="connsiteX74" fmla="*/ 1993290 w 7232293"/>
              <a:gd name="connsiteY74" fmla="*/ 1747380 h 3440931"/>
              <a:gd name="connsiteX75" fmla="*/ 2010930 w 7232293"/>
              <a:gd name="connsiteY75" fmla="*/ 1817944 h 3440931"/>
              <a:gd name="connsiteX76" fmla="*/ 2046209 w 7232293"/>
              <a:gd name="connsiteY76" fmla="*/ 2011997 h 3440931"/>
              <a:gd name="connsiteX77" fmla="*/ 2063849 w 7232293"/>
              <a:gd name="connsiteY77" fmla="*/ 2064921 h 3440931"/>
              <a:gd name="connsiteX78" fmla="*/ 2081489 w 7232293"/>
              <a:gd name="connsiteY78" fmla="*/ 2170768 h 3440931"/>
              <a:gd name="connsiteX79" fmla="*/ 2116768 w 7232293"/>
              <a:gd name="connsiteY79" fmla="*/ 2400103 h 3440931"/>
              <a:gd name="connsiteX80" fmla="*/ 2152048 w 7232293"/>
              <a:gd name="connsiteY80" fmla="*/ 2347179 h 3440931"/>
              <a:gd name="connsiteX81" fmla="*/ 2204967 w 7232293"/>
              <a:gd name="connsiteY81" fmla="*/ 2170768 h 3440931"/>
              <a:gd name="connsiteX82" fmla="*/ 2222607 w 7232293"/>
              <a:gd name="connsiteY82" fmla="*/ 2064921 h 3440931"/>
              <a:gd name="connsiteX83" fmla="*/ 2240247 w 7232293"/>
              <a:gd name="connsiteY83" fmla="*/ 1976715 h 3440931"/>
              <a:gd name="connsiteX84" fmla="*/ 2257886 w 7232293"/>
              <a:gd name="connsiteY84" fmla="*/ 1800303 h 3440931"/>
              <a:gd name="connsiteX85" fmla="*/ 2275526 w 7232293"/>
              <a:gd name="connsiteY85" fmla="*/ 1641533 h 3440931"/>
              <a:gd name="connsiteX86" fmla="*/ 2293166 w 7232293"/>
              <a:gd name="connsiteY86" fmla="*/ 1306351 h 3440931"/>
              <a:gd name="connsiteX87" fmla="*/ 2310806 w 7232293"/>
              <a:gd name="connsiteY87" fmla="*/ 1253427 h 3440931"/>
              <a:gd name="connsiteX88" fmla="*/ 2363725 w 7232293"/>
              <a:gd name="connsiteY88" fmla="*/ 1218145 h 3440931"/>
              <a:gd name="connsiteX89" fmla="*/ 2399004 w 7232293"/>
              <a:gd name="connsiteY89" fmla="*/ 1112298 h 3440931"/>
              <a:gd name="connsiteX90" fmla="*/ 2416644 w 7232293"/>
              <a:gd name="connsiteY90" fmla="*/ 1059375 h 3440931"/>
              <a:gd name="connsiteX91" fmla="*/ 2434284 w 7232293"/>
              <a:gd name="connsiteY91" fmla="*/ 1112298 h 3440931"/>
              <a:gd name="connsiteX92" fmla="*/ 2469563 w 7232293"/>
              <a:gd name="connsiteY92" fmla="*/ 1165222 h 3440931"/>
              <a:gd name="connsiteX93" fmla="*/ 2487203 w 7232293"/>
              <a:gd name="connsiteY93" fmla="*/ 1235786 h 3440931"/>
              <a:gd name="connsiteX94" fmla="*/ 2522482 w 7232293"/>
              <a:gd name="connsiteY94" fmla="*/ 1394557 h 3440931"/>
              <a:gd name="connsiteX95" fmla="*/ 2575402 w 7232293"/>
              <a:gd name="connsiteY95" fmla="*/ 1853227 h 3440931"/>
              <a:gd name="connsiteX96" fmla="*/ 2610681 w 7232293"/>
              <a:gd name="connsiteY96" fmla="*/ 2047279 h 3440931"/>
              <a:gd name="connsiteX97" fmla="*/ 2628321 w 7232293"/>
              <a:gd name="connsiteY97" fmla="*/ 2241332 h 3440931"/>
              <a:gd name="connsiteX98" fmla="*/ 2681240 w 7232293"/>
              <a:gd name="connsiteY98" fmla="*/ 2470667 h 3440931"/>
              <a:gd name="connsiteX99" fmla="*/ 2698880 w 7232293"/>
              <a:gd name="connsiteY99" fmla="*/ 2594155 h 3440931"/>
              <a:gd name="connsiteX100" fmla="*/ 2734159 w 7232293"/>
              <a:gd name="connsiteY100" fmla="*/ 2700002 h 3440931"/>
              <a:gd name="connsiteX101" fmla="*/ 2769439 w 7232293"/>
              <a:gd name="connsiteY101" fmla="*/ 2823490 h 3440931"/>
              <a:gd name="connsiteX102" fmla="*/ 2804718 w 7232293"/>
              <a:gd name="connsiteY102" fmla="*/ 2770567 h 3440931"/>
              <a:gd name="connsiteX103" fmla="*/ 2857637 w 7232293"/>
              <a:gd name="connsiteY103" fmla="*/ 2594155 h 3440931"/>
              <a:gd name="connsiteX104" fmla="*/ 2875277 w 7232293"/>
              <a:gd name="connsiteY104" fmla="*/ 2541232 h 3440931"/>
              <a:gd name="connsiteX105" fmla="*/ 2892917 w 7232293"/>
              <a:gd name="connsiteY105" fmla="*/ 2400103 h 3440931"/>
              <a:gd name="connsiteX106" fmla="*/ 2910557 w 7232293"/>
              <a:gd name="connsiteY106" fmla="*/ 2329538 h 3440931"/>
              <a:gd name="connsiteX107" fmla="*/ 2928196 w 7232293"/>
              <a:gd name="connsiteY107" fmla="*/ 2241332 h 3440931"/>
              <a:gd name="connsiteX108" fmla="*/ 2963476 w 7232293"/>
              <a:gd name="connsiteY108" fmla="*/ 2135485 h 3440931"/>
              <a:gd name="connsiteX109" fmla="*/ 2981116 w 7232293"/>
              <a:gd name="connsiteY109" fmla="*/ 2064921 h 3440931"/>
              <a:gd name="connsiteX110" fmla="*/ 3034035 w 7232293"/>
              <a:gd name="connsiteY110" fmla="*/ 1906150 h 3440931"/>
              <a:gd name="connsiteX111" fmla="*/ 3051675 w 7232293"/>
              <a:gd name="connsiteY111" fmla="*/ 1853227 h 3440931"/>
              <a:gd name="connsiteX112" fmla="*/ 3086954 w 7232293"/>
              <a:gd name="connsiteY112" fmla="*/ 1817944 h 3440931"/>
              <a:gd name="connsiteX113" fmla="*/ 3104594 w 7232293"/>
              <a:gd name="connsiteY113" fmla="*/ 1765021 h 3440931"/>
              <a:gd name="connsiteX114" fmla="*/ 3280991 w 7232293"/>
              <a:gd name="connsiteY114" fmla="*/ 1747380 h 3440931"/>
              <a:gd name="connsiteX115" fmla="*/ 3369190 w 7232293"/>
              <a:gd name="connsiteY115" fmla="*/ 1817944 h 3440931"/>
              <a:gd name="connsiteX116" fmla="*/ 3404469 w 7232293"/>
              <a:gd name="connsiteY116" fmla="*/ 1923791 h 3440931"/>
              <a:gd name="connsiteX117" fmla="*/ 3422109 w 7232293"/>
              <a:gd name="connsiteY117" fmla="*/ 1976715 h 3440931"/>
              <a:gd name="connsiteX118" fmla="*/ 3457389 w 7232293"/>
              <a:gd name="connsiteY118" fmla="*/ 2082562 h 3440931"/>
              <a:gd name="connsiteX119" fmla="*/ 3475028 w 7232293"/>
              <a:gd name="connsiteY119" fmla="*/ 2153126 h 3440931"/>
              <a:gd name="connsiteX120" fmla="*/ 3510308 w 7232293"/>
              <a:gd name="connsiteY120" fmla="*/ 2276615 h 3440931"/>
              <a:gd name="connsiteX121" fmla="*/ 3545587 w 7232293"/>
              <a:gd name="connsiteY121" fmla="*/ 2523591 h 3440931"/>
              <a:gd name="connsiteX122" fmla="*/ 3580867 w 7232293"/>
              <a:gd name="connsiteY122" fmla="*/ 2629438 h 3440931"/>
              <a:gd name="connsiteX123" fmla="*/ 3598507 w 7232293"/>
              <a:gd name="connsiteY123" fmla="*/ 2770567 h 3440931"/>
              <a:gd name="connsiteX124" fmla="*/ 3616146 w 7232293"/>
              <a:gd name="connsiteY124" fmla="*/ 2858773 h 3440931"/>
              <a:gd name="connsiteX125" fmla="*/ 3633786 w 7232293"/>
              <a:gd name="connsiteY125" fmla="*/ 3017543 h 3440931"/>
              <a:gd name="connsiteX126" fmla="*/ 3669066 w 7232293"/>
              <a:gd name="connsiteY126" fmla="*/ 3158672 h 3440931"/>
              <a:gd name="connsiteX127" fmla="*/ 3721985 w 7232293"/>
              <a:gd name="connsiteY127" fmla="*/ 3335084 h 3440931"/>
              <a:gd name="connsiteX128" fmla="*/ 3739624 w 7232293"/>
              <a:gd name="connsiteY128" fmla="*/ 3388007 h 3440931"/>
              <a:gd name="connsiteX129" fmla="*/ 3757264 w 7232293"/>
              <a:gd name="connsiteY129" fmla="*/ 3440931 h 3440931"/>
              <a:gd name="connsiteX130" fmla="*/ 3792544 w 7232293"/>
              <a:gd name="connsiteY130" fmla="*/ 3388007 h 3440931"/>
              <a:gd name="connsiteX131" fmla="*/ 3827823 w 7232293"/>
              <a:gd name="connsiteY131" fmla="*/ 3017543 h 3440931"/>
              <a:gd name="connsiteX132" fmla="*/ 3880742 w 7232293"/>
              <a:gd name="connsiteY132" fmla="*/ 2100203 h 3440931"/>
              <a:gd name="connsiteX133" fmla="*/ 3916022 w 7232293"/>
              <a:gd name="connsiteY133" fmla="*/ 1923791 h 3440931"/>
              <a:gd name="connsiteX134" fmla="*/ 3951301 w 7232293"/>
              <a:gd name="connsiteY134" fmla="*/ 1959074 h 3440931"/>
              <a:gd name="connsiteX135" fmla="*/ 3968941 w 7232293"/>
              <a:gd name="connsiteY135" fmla="*/ 2011997 h 3440931"/>
              <a:gd name="connsiteX136" fmla="*/ 4004221 w 7232293"/>
              <a:gd name="connsiteY136" fmla="*/ 2329538 h 3440931"/>
              <a:gd name="connsiteX137" fmla="*/ 4039500 w 7232293"/>
              <a:gd name="connsiteY137" fmla="*/ 2470667 h 3440931"/>
              <a:gd name="connsiteX138" fmla="*/ 4074780 w 7232293"/>
              <a:gd name="connsiteY138" fmla="*/ 2576514 h 3440931"/>
              <a:gd name="connsiteX139" fmla="*/ 4092419 w 7232293"/>
              <a:gd name="connsiteY139" fmla="*/ 2788208 h 3440931"/>
              <a:gd name="connsiteX140" fmla="*/ 4110059 w 7232293"/>
              <a:gd name="connsiteY140" fmla="*/ 2841132 h 3440931"/>
              <a:gd name="connsiteX141" fmla="*/ 4162978 w 7232293"/>
              <a:gd name="connsiteY141" fmla="*/ 2876414 h 3440931"/>
              <a:gd name="connsiteX142" fmla="*/ 4198258 w 7232293"/>
              <a:gd name="connsiteY142" fmla="*/ 2770567 h 3440931"/>
              <a:gd name="connsiteX143" fmla="*/ 4233537 w 7232293"/>
              <a:gd name="connsiteY143" fmla="*/ 2647079 h 3440931"/>
              <a:gd name="connsiteX144" fmla="*/ 4268817 w 7232293"/>
              <a:gd name="connsiteY144" fmla="*/ 2594155 h 3440931"/>
              <a:gd name="connsiteX145" fmla="*/ 4286456 w 7232293"/>
              <a:gd name="connsiteY145" fmla="*/ 2258973 h 3440931"/>
              <a:gd name="connsiteX146" fmla="*/ 4304096 w 7232293"/>
              <a:gd name="connsiteY146" fmla="*/ 2206050 h 3440931"/>
              <a:gd name="connsiteX147" fmla="*/ 4339376 w 7232293"/>
              <a:gd name="connsiteY147" fmla="*/ 2170768 h 3440931"/>
              <a:gd name="connsiteX148" fmla="*/ 4357015 w 7232293"/>
              <a:gd name="connsiteY148" fmla="*/ 2100203 h 3440931"/>
              <a:gd name="connsiteX149" fmla="*/ 4409935 w 7232293"/>
              <a:gd name="connsiteY149" fmla="*/ 1941433 h 3440931"/>
              <a:gd name="connsiteX150" fmla="*/ 4427574 w 7232293"/>
              <a:gd name="connsiteY150" fmla="*/ 1888509 h 3440931"/>
              <a:gd name="connsiteX151" fmla="*/ 4445214 w 7232293"/>
              <a:gd name="connsiteY151" fmla="*/ 1835586 h 3440931"/>
              <a:gd name="connsiteX152" fmla="*/ 4515773 w 7232293"/>
              <a:gd name="connsiteY152" fmla="*/ 1659174 h 3440931"/>
              <a:gd name="connsiteX153" fmla="*/ 4551052 w 7232293"/>
              <a:gd name="connsiteY153" fmla="*/ 1553327 h 3440931"/>
              <a:gd name="connsiteX154" fmla="*/ 4568692 w 7232293"/>
              <a:gd name="connsiteY154" fmla="*/ 1288710 h 3440931"/>
              <a:gd name="connsiteX155" fmla="*/ 4586332 w 7232293"/>
              <a:gd name="connsiteY155" fmla="*/ 1235786 h 3440931"/>
              <a:gd name="connsiteX156" fmla="*/ 4621611 w 7232293"/>
              <a:gd name="connsiteY156" fmla="*/ 1271069 h 3440931"/>
              <a:gd name="connsiteX157" fmla="*/ 4639251 w 7232293"/>
              <a:gd name="connsiteY157" fmla="*/ 1341633 h 3440931"/>
              <a:gd name="connsiteX158" fmla="*/ 4674531 w 7232293"/>
              <a:gd name="connsiteY158" fmla="*/ 1394557 h 3440931"/>
              <a:gd name="connsiteX159" fmla="*/ 4727450 w 7232293"/>
              <a:gd name="connsiteY159" fmla="*/ 1623892 h 3440931"/>
              <a:gd name="connsiteX160" fmla="*/ 4745090 w 7232293"/>
              <a:gd name="connsiteY160" fmla="*/ 1676815 h 3440931"/>
              <a:gd name="connsiteX161" fmla="*/ 4780369 w 7232293"/>
              <a:gd name="connsiteY161" fmla="*/ 1994356 h 3440931"/>
              <a:gd name="connsiteX162" fmla="*/ 4798009 w 7232293"/>
              <a:gd name="connsiteY162" fmla="*/ 2100203 h 3440931"/>
              <a:gd name="connsiteX163" fmla="*/ 4815649 w 7232293"/>
              <a:gd name="connsiteY163" fmla="*/ 2294256 h 3440931"/>
              <a:gd name="connsiteX164" fmla="*/ 4833288 w 7232293"/>
              <a:gd name="connsiteY164" fmla="*/ 2347179 h 3440931"/>
              <a:gd name="connsiteX165" fmla="*/ 4850928 w 7232293"/>
              <a:gd name="connsiteY165" fmla="*/ 2435385 h 3440931"/>
              <a:gd name="connsiteX166" fmla="*/ 4886208 w 7232293"/>
              <a:gd name="connsiteY166" fmla="*/ 2576514 h 3440931"/>
              <a:gd name="connsiteX167" fmla="*/ 4903847 w 7232293"/>
              <a:gd name="connsiteY167" fmla="*/ 2647079 h 3440931"/>
              <a:gd name="connsiteX168" fmla="*/ 4956766 w 7232293"/>
              <a:gd name="connsiteY168" fmla="*/ 2911696 h 3440931"/>
              <a:gd name="connsiteX169" fmla="*/ 4992046 w 7232293"/>
              <a:gd name="connsiteY169" fmla="*/ 3052825 h 3440931"/>
              <a:gd name="connsiteX170" fmla="*/ 5027325 w 7232293"/>
              <a:gd name="connsiteY170" fmla="*/ 3088108 h 3440931"/>
              <a:gd name="connsiteX171" fmla="*/ 5062605 w 7232293"/>
              <a:gd name="connsiteY171" fmla="*/ 3035184 h 3440931"/>
              <a:gd name="connsiteX172" fmla="*/ 5133164 w 7232293"/>
              <a:gd name="connsiteY172" fmla="*/ 2788208 h 3440931"/>
              <a:gd name="connsiteX173" fmla="*/ 5186083 w 7232293"/>
              <a:gd name="connsiteY173" fmla="*/ 2594155 h 3440931"/>
              <a:gd name="connsiteX174" fmla="*/ 5221363 w 7232293"/>
              <a:gd name="connsiteY174" fmla="*/ 2241332 h 3440931"/>
              <a:gd name="connsiteX175" fmla="*/ 5256642 w 7232293"/>
              <a:gd name="connsiteY175" fmla="*/ 2082562 h 3440931"/>
              <a:gd name="connsiteX176" fmla="*/ 5274282 w 7232293"/>
              <a:gd name="connsiteY176" fmla="*/ 2029638 h 3440931"/>
              <a:gd name="connsiteX177" fmla="*/ 5309561 w 7232293"/>
              <a:gd name="connsiteY177" fmla="*/ 1976715 h 3440931"/>
              <a:gd name="connsiteX178" fmla="*/ 5362481 w 7232293"/>
              <a:gd name="connsiteY178" fmla="*/ 1782662 h 3440931"/>
              <a:gd name="connsiteX179" fmla="*/ 5380120 w 7232293"/>
              <a:gd name="connsiteY179" fmla="*/ 1729739 h 3440931"/>
              <a:gd name="connsiteX180" fmla="*/ 5415400 w 7232293"/>
              <a:gd name="connsiteY180" fmla="*/ 1553327 h 3440931"/>
              <a:gd name="connsiteX181" fmla="*/ 5468319 w 7232293"/>
              <a:gd name="connsiteY181" fmla="*/ 1447480 h 3440931"/>
              <a:gd name="connsiteX182" fmla="*/ 5521238 w 7232293"/>
              <a:gd name="connsiteY182" fmla="*/ 1518045 h 3440931"/>
              <a:gd name="connsiteX183" fmla="*/ 5556518 w 7232293"/>
              <a:gd name="connsiteY183" fmla="*/ 1623892 h 3440931"/>
              <a:gd name="connsiteX184" fmla="*/ 5574157 w 7232293"/>
              <a:gd name="connsiteY184" fmla="*/ 1676815 h 3440931"/>
              <a:gd name="connsiteX185" fmla="*/ 5609437 w 7232293"/>
              <a:gd name="connsiteY185" fmla="*/ 1835586 h 3440931"/>
              <a:gd name="connsiteX186" fmla="*/ 5644716 w 7232293"/>
              <a:gd name="connsiteY186" fmla="*/ 2170768 h 3440931"/>
              <a:gd name="connsiteX187" fmla="*/ 5679996 w 7232293"/>
              <a:gd name="connsiteY187" fmla="*/ 2311897 h 3440931"/>
              <a:gd name="connsiteX188" fmla="*/ 5768195 w 7232293"/>
              <a:gd name="connsiteY188" fmla="*/ 2382461 h 3440931"/>
              <a:gd name="connsiteX189" fmla="*/ 5803474 w 7232293"/>
              <a:gd name="connsiteY189" fmla="*/ 2417744 h 3440931"/>
              <a:gd name="connsiteX190" fmla="*/ 5856393 w 7232293"/>
              <a:gd name="connsiteY190" fmla="*/ 2400103 h 3440931"/>
              <a:gd name="connsiteX191" fmla="*/ 5874033 w 7232293"/>
              <a:gd name="connsiteY191" fmla="*/ 2294256 h 3440931"/>
              <a:gd name="connsiteX192" fmla="*/ 5891673 w 7232293"/>
              <a:gd name="connsiteY192" fmla="*/ 2223691 h 3440931"/>
              <a:gd name="connsiteX193" fmla="*/ 5926952 w 7232293"/>
              <a:gd name="connsiteY193" fmla="*/ 2135485 h 3440931"/>
              <a:gd name="connsiteX194" fmla="*/ 5979871 w 7232293"/>
              <a:gd name="connsiteY194" fmla="*/ 1941433 h 3440931"/>
              <a:gd name="connsiteX195" fmla="*/ 5997511 w 7232293"/>
              <a:gd name="connsiteY195" fmla="*/ 1888509 h 3440931"/>
              <a:gd name="connsiteX196" fmla="*/ 6085710 w 7232293"/>
              <a:gd name="connsiteY196" fmla="*/ 1676815 h 3440931"/>
              <a:gd name="connsiteX197" fmla="*/ 6103350 w 7232293"/>
              <a:gd name="connsiteY197" fmla="*/ 1606251 h 3440931"/>
              <a:gd name="connsiteX198" fmla="*/ 6138629 w 7232293"/>
              <a:gd name="connsiteY198" fmla="*/ 1482762 h 3440931"/>
              <a:gd name="connsiteX199" fmla="*/ 6191548 w 7232293"/>
              <a:gd name="connsiteY199" fmla="*/ 1323992 h 3440931"/>
              <a:gd name="connsiteX200" fmla="*/ 6262107 w 7232293"/>
              <a:gd name="connsiteY200" fmla="*/ 1341633 h 3440931"/>
              <a:gd name="connsiteX201" fmla="*/ 6315026 w 7232293"/>
              <a:gd name="connsiteY201" fmla="*/ 1447480 h 3440931"/>
              <a:gd name="connsiteX202" fmla="*/ 6350306 w 7232293"/>
              <a:gd name="connsiteY202" fmla="*/ 1500404 h 3440931"/>
              <a:gd name="connsiteX203" fmla="*/ 6367946 w 7232293"/>
              <a:gd name="connsiteY203" fmla="*/ 1553327 h 3440931"/>
              <a:gd name="connsiteX204" fmla="*/ 6403225 w 7232293"/>
              <a:gd name="connsiteY204" fmla="*/ 1606251 h 3440931"/>
              <a:gd name="connsiteX205" fmla="*/ 6438505 w 7232293"/>
              <a:gd name="connsiteY205" fmla="*/ 1694456 h 3440931"/>
              <a:gd name="connsiteX206" fmla="*/ 6473784 w 7232293"/>
              <a:gd name="connsiteY206" fmla="*/ 1870868 h 3440931"/>
              <a:gd name="connsiteX207" fmla="*/ 6491424 w 7232293"/>
              <a:gd name="connsiteY207" fmla="*/ 1923791 h 3440931"/>
              <a:gd name="connsiteX208" fmla="*/ 6509064 w 7232293"/>
              <a:gd name="connsiteY208" fmla="*/ 2011997 h 3440931"/>
              <a:gd name="connsiteX209" fmla="*/ 6561983 w 7232293"/>
              <a:gd name="connsiteY209" fmla="*/ 2029638 h 3440931"/>
              <a:gd name="connsiteX210" fmla="*/ 6597262 w 7232293"/>
              <a:gd name="connsiteY210" fmla="*/ 1870868 h 3440931"/>
              <a:gd name="connsiteX211" fmla="*/ 6632542 w 7232293"/>
              <a:gd name="connsiteY211" fmla="*/ 1835586 h 3440931"/>
              <a:gd name="connsiteX212" fmla="*/ 6720740 w 7232293"/>
              <a:gd name="connsiteY212" fmla="*/ 1712097 h 3440931"/>
              <a:gd name="connsiteX213" fmla="*/ 6756020 w 7232293"/>
              <a:gd name="connsiteY213" fmla="*/ 1676815 h 3440931"/>
              <a:gd name="connsiteX214" fmla="*/ 6826579 w 7232293"/>
              <a:gd name="connsiteY214" fmla="*/ 1306351 h 3440931"/>
              <a:gd name="connsiteX215" fmla="*/ 6861858 w 7232293"/>
              <a:gd name="connsiteY215" fmla="*/ 1200504 h 3440931"/>
              <a:gd name="connsiteX216" fmla="*/ 6879498 w 7232293"/>
              <a:gd name="connsiteY216" fmla="*/ 1024092 h 3440931"/>
              <a:gd name="connsiteX217" fmla="*/ 6914778 w 7232293"/>
              <a:gd name="connsiteY217" fmla="*/ 918245 h 3440931"/>
              <a:gd name="connsiteX218" fmla="*/ 6950057 w 7232293"/>
              <a:gd name="connsiteY218" fmla="*/ 794757 h 3440931"/>
              <a:gd name="connsiteX219" fmla="*/ 6967697 w 7232293"/>
              <a:gd name="connsiteY219" fmla="*/ 671269 h 3440931"/>
              <a:gd name="connsiteX220" fmla="*/ 7002976 w 7232293"/>
              <a:gd name="connsiteY220" fmla="*/ 565422 h 3440931"/>
              <a:gd name="connsiteX221" fmla="*/ 7020616 w 7232293"/>
              <a:gd name="connsiteY221" fmla="*/ 512499 h 3440931"/>
              <a:gd name="connsiteX222" fmla="*/ 7038256 w 7232293"/>
              <a:gd name="connsiteY222" fmla="*/ 424293 h 3440931"/>
              <a:gd name="connsiteX223" fmla="*/ 7091175 w 7232293"/>
              <a:gd name="connsiteY223" fmla="*/ 159676 h 3440931"/>
              <a:gd name="connsiteX224" fmla="*/ 7144094 w 7232293"/>
              <a:gd name="connsiteY224" fmla="*/ 106752 h 3440931"/>
              <a:gd name="connsiteX225" fmla="*/ 7144094 w 7232293"/>
              <a:gd name="connsiteY225" fmla="*/ 106752 h 3440931"/>
              <a:gd name="connsiteX226" fmla="*/ 7179374 w 7232293"/>
              <a:gd name="connsiteY226" fmla="*/ 142034 h 3440931"/>
              <a:gd name="connsiteX227" fmla="*/ 7214653 w 7232293"/>
              <a:gd name="connsiteY227" fmla="*/ 247881 h 3440931"/>
              <a:gd name="connsiteX228" fmla="*/ 7232293 w 7232293"/>
              <a:gd name="connsiteY228" fmla="*/ 300805 h 34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232293" h="3440931">
                <a:moveTo>
                  <a:pt x="0" y="2311897"/>
                </a:moveTo>
                <a:cubicBezTo>
                  <a:pt x="5880" y="2405983"/>
                  <a:pt x="8702" y="2500310"/>
                  <a:pt x="17639" y="2594155"/>
                </a:cubicBezTo>
                <a:cubicBezTo>
                  <a:pt x="20482" y="2624004"/>
                  <a:pt x="27390" y="2653433"/>
                  <a:pt x="35279" y="2682361"/>
                </a:cubicBezTo>
                <a:cubicBezTo>
                  <a:pt x="45064" y="2718241"/>
                  <a:pt x="70559" y="2788208"/>
                  <a:pt x="70559" y="2788208"/>
                </a:cubicBezTo>
                <a:cubicBezTo>
                  <a:pt x="88199" y="2782328"/>
                  <a:pt x="108959" y="2782183"/>
                  <a:pt x="123478" y="2770567"/>
                </a:cubicBezTo>
                <a:cubicBezTo>
                  <a:pt x="140033" y="2757322"/>
                  <a:pt x="155759" y="2738632"/>
                  <a:pt x="158757" y="2717643"/>
                </a:cubicBezTo>
                <a:cubicBezTo>
                  <a:pt x="173748" y="2612698"/>
                  <a:pt x="166800" y="2505678"/>
                  <a:pt x="176397" y="2400103"/>
                </a:cubicBezTo>
                <a:cubicBezTo>
                  <a:pt x="180074" y="2359656"/>
                  <a:pt x="200538" y="2315605"/>
                  <a:pt x="211677" y="2276615"/>
                </a:cubicBezTo>
                <a:cubicBezTo>
                  <a:pt x="264997" y="2089978"/>
                  <a:pt x="180752" y="2351753"/>
                  <a:pt x="264596" y="2100203"/>
                </a:cubicBezTo>
                <a:lnTo>
                  <a:pt x="299875" y="1994356"/>
                </a:lnTo>
                <a:cubicBezTo>
                  <a:pt x="305755" y="1976715"/>
                  <a:pt x="313005" y="1959473"/>
                  <a:pt x="317515" y="1941433"/>
                </a:cubicBezTo>
                <a:cubicBezTo>
                  <a:pt x="323395" y="1917911"/>
                  <a:pt x="329896" y="1894536"/>
                  <a:pt x="335155" y="1870868"/>
                </a:cubicBezTo>
                <a:cubicBezTo>
                  <a:pt x="341659" y="1841598"/>
                  <a:pt x="344905" y="1811590"/>
                  <a:pt x="352794" y="1782662"/>
                </a:cubicBezTo>
                <a:cubicBezTo>
                  <a:pt x="362579" y="1746782"/>
                  <a:pt x="379054" y="1712895"/>
                  <a:pt x="388074" y="1676815"/>
                </a:cubicBezTo>
                <a:cubicBezTo>
                  <a:pt x="393954" y="1653294"/>
                  <a:pt x="401377" y="1630105"/>
                  <a:pt x="405714" y="1606251"/>
                </a:cubicBezTo>
                <a:cubicBezTo>
                  <a:pt x="419785" y="1528851"/>
                  <a:pt x="423938" y="1453669"/>
                  <a:pt x="440993" y="1376915"/>
                </a:cubicBezTo>
                <a:cubicBezTo>
                  <a:pt x="445027" y="1358763"/>
                  <a:pt x="453525" y="1341872"/>
                  <a:pt x="458633" y="1323992"/>
                </a:cubicBezTo>
                <a:cubicBezTo>
                  <a:pt x="465293" y="1300679"/>
                  <a:pt x="469307" y="1276650"/>
                  <a:pt x="476273" y="1253427"/>
                </a:cubicBezTo>
                <a:cubicBezTo>
                  <a:pt x="486959" y="1217805"/>
                  <a:pt x="499792" y="1182862"/>
                  <a:pt x="511552" y="1147580"/>
                </a:cubicBezTo>
                <a:lnTo>
                  <a:pt x="529192" y="1094657"/>
                </a:lnTo>
                <a:cubicBezTo>
                  <a:pt x="540164" y="1336061"/>
                  <a:pt x="527835" y="1405410"/>
                  <a:pt x="564471" y="1588609"/>
                </a:cubicBezTo>
                <a:cubicBezTo>
                  <a:pt x="569225" y="1612384"/>
                  <a:pt x="571269" y="1637488"/>
                  <a:pt x="582111" y="1659174"/>
                </a:cubicBezTo>
                <a:cubicBezTo>
                  <a:pt x="589548" y="1674050"/>
                  <a:pt x="605631" y="1682695"/>
                  <a:pt x="617391" y="1694456"/>
                </a:cubicBezTo>
                <a:lnTo>
                  <a:pt x="652670" y="1800303"/>
                </a:lnTo>
                <a:cubicBezTo>
                  <a:pt x="658550" y="1817944"/>
                  <a:pt x="665800" y="1835187"/>
                  <a:pt x="670310" y="1853227"/>
                </a:cubicBezTo>
                <a:cubicBezTo>
                  <a:pt x="682070" y="1900270"/>
                  <a:pt x="690256" y="1948354"/>
                  <a:pt x="705589" y="1994356"/>
                </a:cubicBezTo>
                <a:lnTo>
                  <a:pt x="758508" y="2153126"/>
                </a:lnTo>
                <a:lnTo>
                  <a:pt x="776148" y="2206050"/>
                </a:lnTo>
                <a:cubicBezTo>
                  <a:pt x="782028" y="2188409"/>
                  <a:pt x="789754" y="2171279"/>
                  <a:pt x="793788" y="2153126"/>
                </a:cubicBezTo>
                <a:cubicBezTo>
                  <a:pt x="801547" y="2118209"/>
                  <a:pt x="804414" y="2082353"/>
                  <a:pt x="811428" y="2047279"/>
                </a:cubicBezTo>
                <a:cubicBezTo>
                  <a:pt x="816182" y="2023505"/>
                  <a:pt x="823187" y="2000236"/>
                  <a:pt x="829067" y="1976715"/>
                </a:cubicBezTo>
                <a:cubicBezTo>
                  <a:pt x="835777" y="1869344"/>
                  <a:pt x="841999" y="1676250"/>
                  <a:pt x="864347" y="1553327"/>
                </a:cubicBezTo>
                <a:cubicBezTo>
                  <a:pt x="867673" y="1535032"/>
                  <a:pt x="876879" y="1518284"/>
                  <a:pt x="881987" y="1500404"/>
                </a:cubicBezTo>
                <a:cubicBezTo>
                  <a:pt x="895575" y="1452842"/>
                  <a:pt x="908874" y="1389191"/>
                  <a:pt x="917266" y="1341633"/>
                </a:cubicBezTo>
                <a:cubicBezTo>
                  <a:pt x="929697" y="1271184"/>
                  <a:pt x="940786" y="1200504"/>
                  <a:pt x="952546" y="1129939"/>
                </a:cubicBezTo>
                <a:cubicBezTo>
                  <a:pt x="958426" y="1094657"/>
                  <a:pt x="958875" y="1058026"/>
                  <a:pt x="970185" y="1024092"/>
                </a:cubicBezTo>
                <a:lnTo>
                  <a:pt x="1023105" y="865322"/>
                </a:lnTo>
                <a:cubicBezTo>
                  <a:pt x="1028985" y="847681"/>
                  <a:pt x="1036234" y="830438"/>
                  <a:pt x="1040744" y="812398"/>
                </a:cubicBezTo>
                <a:lnTo>
                  <a:pt x="1058384" y="741834"/>
                </a:lnTo>
                <a:cubicBezTo>
                  <a:pt x="1064264" y="688910"/>
                  <a:pt x="1067270" y="635588"/>
                  <a:pt x="1076024" y="583063"/>
                </a:cubicBezTo>
                <a:cubicBezTo>
                  <a:pt x="1079081" y="564721"/>
                  <a:pt x="1091358" y="548592"/>
                  <a:pt x="1093664" y="530140"/>
                </a:cubicBezTo>
                <a:cubicBezTo>
                  <a:pt x="1103173" y="454061"/>
                  <a:pt x="1105423" y="377250"/>
                  <a:pt x="1111303" y="300805"/>
                </a:cubicBezTo>
                <a:cubicBezTo>
                  <a:pt x="1144120" y="333624"/>
                  <a:pt x="1159608" y="344500"/>
                  <a:pt x="1181862" y="389011"/>
                </a:cubicBezTo>
                <a:cubicBezTo>
                  <a:pt x="1202024" y="429338"/>
                  <a:pt x="1207078" y="489879"/>
                  <a:pt x="1217142" y="530140"/>
                </a:cubicBezTo>
                <a:cubicBezTo>
                  <a:pt x="1221652" y="548180"/>
                  <a:pt x="1230600" y="564944"/>
                  <a:pt x="1234781" y="583063"/>
                </a:cubicBezTo>
                <a:cubicBezTo>
                  <a:pt x="1248264" y="641496"/>
                  <a:pt x="1255517" y="701297"/>
                  <a:pt x="1270061" y="759475"/>
                </a:cubicBezTo>
                <a:lnTo>
                  <a:pt x="1287701" y="830040"/>
                </a:lnTo>
                <a:cubicBezTo>
                  <a:pt x="1293581" y="900604"/>
                  <a:pt x="1296558" y="971471"/>
                  <a:pt x="1305340" y="1041733"/>
                </a:cubicBezTo>
                <a:cubicBezTo>
                  <a:pt x="1308347" y="1065791"/>
                  <a:pt x="1317721" y="1088630"/>
                  <a:pt x="1322980" y="1112298"/>
                </a:cubicBezTo>
                <a:cubicBezTo>
                  <a:pt x="1329484" y="1141568"/>
                  <a:pt x="1334740" y="1171102"/>
                  <a:pt x="1340620" y="1200504"/>
                </a:cubicBezTo>
                <a:cubicBezTo>
                  <a:pt x="1346500" y="1329872"/>
                  <a:pt x="1349646" y="1459394"/>
                  <a:pt x="1358260" y="1588609"/>
                </a:cubicBezTo>
                <a:cubicBezTo>
                  <a:pt x="1363167" y="1662214"/>
                  <a:pt x="1381059" y="1760699"/>
                  <a:pt x="1393539" y="1835586"/>
                </a:cubicBezTo>
                <a:cubicBezTo>
                  <a:pt x="1406659" y="2058644"/>
                  <a:pt x="1399909" y="2085494"/>
                  <a:pt x="1428819" y="2258973"/>
                </a:cubicBezTo>
                <a:cubicBezTo>
                  <a:pt x="1433748" y="2288549"/>
                  <a:pt x="1439186" y="2318090"/>
                  <a:pt x="1446458" y="2347179"/>
                </a:cubicBezTo>
                <a:cubicBezTo>
                  <a:pt x="1450968" y="2365219"/>
                  <a:pt x="1458218" y="2382462"/>
                  <a:pt x="1464098" y="2400103"/>
                </a:cubicBezTo>
                <a:cubicBezTo>
                  <a:pt x="1475858" y="2388342"/>
                  <a:pt x="1490822" y="2379082"/>
                  <a:pt x="1499378" y="2364820"/>
                </a:cubicBezTo>
                <a:cubicBezTo>
                  <a:pt x="1508944" y="2348875"/>
                  <a:pt x="1514711" y="2330348"/>
                  <a:pt x="1517017" y="2311897"/>
                </a:cubicBezTo>
                <a:cubicBezTo>
                  <a:pt x="1526526" y="2235818"/>
                  <a:pt x="1525699" y="2158708"/>
                  <a:pt x="1534657" y="2082562"/>
                </a:cubicBezTo>
                <a:cubicBezTo>
                  <a:pt x="1537490" y="2058483"/>
                  <a:pt x="1547038" y="2035665"/>
                  <a:pt x="1552297" y="2011997"/>
                </a:cubicBezTo>
                <a:cubicBezTo>
                  <a:pt x="1558801" y="1982727"/>
                  <a:pt x="1565974" y="1953512"/>
                  <a:pt x="1569936" y="1923791"/>
                </a:cubicBezTo>
                <a:cubicBezTo>
                  <a:pt x="1577746" y="1865212"/>
                  <a:pt x="1581973" y="1806211"/>
                  <a:pt x="1587576" y="1747380"/>
                </a:cubicBezTo>
                <a:cubicBezTo>
                  <a:pt x="1593734" y="1682721"/>
                  <a:pt x="1596632" y="1617708"/>
                  <a:pt x="1605216" y="1553327"/>
                </a:cubicBezTo>
                <a:cubicBezTo>
                  <a:pt x="1608420" y="1529294"/>
                  <a:pt x="1617776" y="1506469"/>
                  <a:pt x="1622856" y="1482762"/>
                </a:cubicBezTo>
                <a:cubicBezTo>
                  <a:pt x="1635420" y="1424125"/>
                  <a:pt x="1639173" y="1363242"/>
                  <a:pt x="1658135" y="1306351"/>
                </a:cubicBezTo>
                <a:lnTo>
                  <a:pt x="1693415" y="1200504"/>
                </a:lnTo>
                <a:cubicBezTo>
                  <a:pt x="1694731" y="1189973"/>
                  <a:pt x="1714432" y="1004448"/>
                  <a:pt x="1728694" y="971169"/>
                </a:cubicBezTo>
                <a:cubicBezTo>
                  <a:pt x="1735245" y="955882"/>
                  <a:pt x="1752214" y="947648"/>
                  <a:pt x="1763974" y="935887"/>
                </a:cubicBezTo>
                <a:cubicBezTo>
                  <a:pt x="1769854" y="953528"/>
                  <a:pt x="1776505" y="970930"/>
                  <a:pt x="1781613" y="988810"/>
                </a:cubicBezTo>
                <a:cubicBezTo>
                  <a:pt x="1788273" y="1012123"/>
                  <a:pt x="1791586" y="1036374"/>
                  <a:pt x="1799253" y="1059375"/>
                </a:cubicBezTo>
                <a:cubicBezTo>
                  <a:pt x="1809266" y="1089416"/>
                  <a:pt x="1821264" y="1118828"/>
                  <a:pt x="1834533" y="1147580"/>
                </a:cubicBezTo>
                <a:cubicBezTo>
                  <a:pt x="1856572" y="1195335"/>
                  <a:pt x="1905092" y="1288710"/>
                  <a:pt x="1905092" y="1288710"/>
                </a:cubicBezTo>
                <a:cubicBezTo>
                  <a:pt x="1923966" y="1364214"/>
                  <a:pt x="1925442" y="1365366"/>
                  <a:pt x="1940371" y="1447480"/>
                </a:cubicBezTo>
                <a:cubicBezTo>
                  <a:pt x="1946769" y="1482672"/>
                  <a:pt x="1951613" y="1518135"/>
                  <a:pt x="1958011" y="1553327"/>
                </a:cubicBezTo>
                <a:cubicBezTo>
                  <a:pt x="1963374" y="1582828"/>
                  <a:pt x="1970288" y="1612032"/>
                  <a:pt x="1975651" y="1641533"/>
                </a:cubicBezTo>
                <a:cubicBezTo>
                  <a:pt x="1982049" y="1676725"/>
                  <a:pt x="1986276" y="1712306"/>
                  <a:pt x="1993290" y="1747380"/>
                </a:cubicBezTo>
                <a:cubicBezTo>
                  <a:pt x="1998044" y="1771154"/>
                  <a:pt x="2006175" y="1794170"/>
                  <a:pt x="2010930" y="1817944"/>
                </a:cubicBezTo>
                <a:cubicBezTo>
                  <a:pt x="2026653" y="1896566"/>
                  <a:pt x="2027294" y="1936331"/>
                  <a:pt x="2046209" y="2011997"/>
                </a:cubicBezTo>
                <a:cubicBezTo>
                  <a:pt x="2050719" y="2030037"/>
                  <a:pt x="2059815" y="2046768"/>
                  <a:pt x="2063849" y="2064921"/>
                </a:cubicBezTo>
                <a:cubicBezTo>
                  <a:pt x="2071608" y="2099838"/>
                  <a:pt x="2075091" y="2135576"/>
                  <a:pt x="2081489" y="2170768"/>
                </a:cubicBezTo>
                <a:cubicBezTo>
                  <a:pt x="2113813" y="2348560"/>
                  <a:pt x="2086893" y="2161075"/>
                  <a:pt x="2116768" y="2400103"/>
                </a:cubicBezTo>
                <a:cubicBezTo>
                  <a:pt x="2128528" y="2382462"/>
                  <a:pt x="2143438" y="2366554"/>
                  <a:pt x="2152048" y="2347179"/>
                </a:cubicBezTo>
                <a:cubicBezTo>
                  <a:pt x="2168409" y="2310364"/>
                  <a:pt x="2195638" y="2217414"/>
                  <a:pt x="2204967" y="2170768"/>
                </a:cubicBezTo>
                <a:cubicBezTo>
                  <a:pt x="2211981" y="2135694"/>
                  <a:pt x="2216209" y="2100113"/>
                  <a:pt x="2222607" y="2064921"/>
                </a:cubicBezTo>
                <a:cubicBezTo>
                  <a:pt x="2227970" y="2035420"/>
                  <a:pt x="2234367" y="2006117"/>
                  <a:pt x="2240247" y="1976715"/>
                </a:cubicBezTo>
                <a:cubicBezTo>
                  <a:pt x="2246127" y="1917911"/>
                  <a:pt x="2251700" y="1859076"/>
                  <a:pt x="2257886" y="1800303"/>
                </a:cubicBezTo>
                <a:cubicBezTo>
                  <a:pt x="2263460" y="1747347"/>
                  <a:pt x="2271732" y="1694647"/>
                  <a:pt x="2275526" y="1641533"/>
                </a:cubicBezTo>
                <a:cubicBezTo>
                  <a:pt x="2283497" y="1529935"/>
                  <a:pt x="2283037" y="1417774"/>
                  <a:pt x="2293166" y="1306351"/>
                </a:cubicBezTo>
                <a:cubicBezTo>
                  <a:pt x="2294849" y="1287832"/>
                  <a:pt x="2299190" y="1267948"/>
                  <a:pt x="2310806" y="1253427"/>
                </a:cubicBezTo>
                <a:cubicBezTo>
                  <a:pt x="2324049" y="1236871"/>
                  <a:pt x="2346085" y="1229906"/>
                  <a:pt x="2363725" y="1218145"/>
                </a:cubicBezTo>
                <a:lnTo>
                  <a:pt x="2399004" y="1112298"/>
                </a:lnTo>
                <a:lnTo>
                  <a:pt x="2416644" y="1059375"/>
                </a:lnTo>
                <a:cubicBezTo>
                  <a:pt x="2422524" y="1077016"/>
                  <a:pt x="2425969" y="1095666"/>
                  <a:pt x="2434284" y="1112298"/>
                </a:cubicBezTo>
                <a:cubicBezTo>
                  <a:pt x="2443765" y="1131262"/>
                  <a:pt x="2461212" y="1145734"/>
                  <a:pt x="2469563" y="1165222"/>
                </a:cubicBezTo>
                <a:cubicBezTo>
                  <a:pt x="2479113" y="1187507"/>
                  <a:pt x="2481944" y="1212118"/>
                  <a:pt x="2487203" y="1235786"/>
                </a:cubicBezTo>
                <a:cubicBezTo>
                  <a:pt x="2532005" y="1437407"/>
                  <a:pt x="2479453" y="1222419"/>
                  <a:pt x="2522482" y="1394557"/>
                </a:cubicBezTo>
                <a:cubicBezTo>
                  <a:pt x="2528351" y="1447380"/>
                  <a:pt x="2559977" y="1745241"/>
                  <a:pt x="2575402" y="1853227"/>
                </a:cubicBezTo>
                <a:cubicBezTo>
                  <a:pt x="2586689" y="1932242"/>
                  <a:pt x="2595483" y="1971285"/>
                  <a:pt x="2610681" y="2047279"/>
                </a:cubicBezTo>
                <a:cubicBezTo>
                  <a:pt x="2616561" y="2111963"/>
                  <a:pt x="2620265" y="2176882"/>
                  <a:pt x="2628321" y="2241332"/>
                </a:cubicBezTo>
                <a:cubicBezTo>
                  <a:pt x="2652953" y="2438405"/>
                  <a:pt x="2642759" y="2201286"/>
                  <a:pt x="2681240" y="2470667"/>
                </a:cubicBezTo>
                <a:cubicBezTo>
                  <a:pt x="2687120" y="2511830"/>
                  <a:pt x="2689531" y="2553639"/>
                  <a:pt x="2698880" y="2594155"/>
                </a:cubicBezTo>
                <a:cubicBezTo>
                  <a:pt x="2707242" y="2630393"/>
                  <a:pt x="2725140" y="2663922"/>
                  <a:pt x="2734159" y="2700002"/>
                </a:cubicBezTo>
                <a:cubicBezTo>
                  <a:pt x="2756309" y="2788607"/>
                  <a:pt x="2744132" y="2747566"/>
                  <a:pt x="2769439" y="2823490"/>
                </a:cubicBezTo>
                <a:cubicBezTo>
                  <a:pt x="2781199" y="2805849"/>
                  <a:pt x="2796108" y="2789941"/>
                  <a:pt x="2804718" y="2770567"/>
                </a:cubicBezTo>
                <a:cubicBezTo>
                  <a:pt x="2838259" y="2695093"/>
                  <a:pt x="2837110" y="2666005"/>
                  <a:pt x="2857637" y="2594155"/>
                </a:cubicBezTo>
                <a:cubicBezTo>
                  <a:pt x="2862745" y="2576275"/>
                  <a:pt x="2869397" y="2558873"/>
                  <a:pt x="2875277" y="2541232"/>
                </a:cubicBezTo>
                <a:cubicBezTo>
                  <a:pt x="2881157" y="2494189"/>
                  <a:pt x="2885124" y="2446867"/>
                  <a:pt x="2892917" y="2400103"/>
                </a:cubicBezTo>
                <a:cubicBezTo>
                  <a:pt x="2896903" y="2376187"/>
                  <a:pt x="2905298" y="2353206"/>
                  <a:pt x="2910557" y="2329538"/>
                </a:cubicBezTo>
                <a:cubicBezTo>
                  <a:pt x="2917061" y="2300268"/>
                  <a:pt x="2920307" y="2270260"/>
                  <a:pt x="2928196" y="2241332"/>
                </a:cubicBezTo>
                <a:cubicBezTo>
                  <a:pt x="2937981" y="2205452"/>
                  <a:pt x="2954456" y="2171565"/>
                  <a:pt x="2963476" y="2135485"/>
                </a:cubicBezTo>
                <a:cubicBezTo>
                  <a:pt x="2969356" y="2111964"/>
                  <a:pt x="2974150" y="2088144"/>
                  <a:pt x="2981116" y="2064921"/>
                </a:cubicBezTo>
                <a:cubicBezTo>
                  <a:pt x="2981121" y="2064903"/>
                  <a:pt x="3025212" y="1932621"/>
                  <a:pt x="3034035" y="1906150"/>
                </a:cubicBezTo>
                <a:cubicBezTo>
                  <a:pt x="3039915" y="1888509"/>
                  <a:pt x="3038527" y="1866376"/>
                  <a:pt x="3051675" y="1853227"/>
                </a:cubicBezTo>
                <a:lnTo>
                  <a:pt x="3086954" y="1817944"/>
                </a:lnTo>
                <a:cubicBezTo>
                  <a:pt x="3092834" y="1800303"/>
                  <a:pt x="3092978" y="1779542"/>
                  <a:pt x="3104594" y="1765021"/>
                </a:cubicBezTo>
                <a:cubicBezTo>
                  <a:pt x="3155456" y="1701439"/>
                  <a:pt x="3208401" y="1737009"/>
                  <a:pt x="3280991" y="1747380"/>
                </a:cubicBezTo>
                <a:cubicBezTo>
                  <a:pt x="3299686" y="1759844"/>
                  <a:pt x="3356623" y="1792808"/>
                  <a:pt x="3369190" y="1817944"/>
                </a:cubicBezTo>
                <a:cubicBezTo>
                  <a:pt x="3385821" y="1851209"/>
                  <a:pt x="3392709" y="1888509"/>
                  <a:pt x="3404469" y="1923791"/>
                </a:cubicBezTo>
                <a:lnTo>
                  <a:pt x="3422109" y="1976715"/>
                </a:lnTo>
                <a:lnTo>
                  <a:pt x="3457389" y="2082562"/>
                </a:lnTo>
                <a:cubicBezTo>
                  <a:pt x="3463269" y="2106083"/>
                  <a:pt x="3468368" y="2129814"/>
                  <a:pt x="3475028" y="2153126"/>
                </a:cubicBezTo>
                <a:cubicBezTo>
                  <a:pt x="3491806" y="2211854"/>
                  <a:pt x="3499278" y="2210432"/>
                  <a:pt x="3510308" y="2276615"/>
                </a:cubicBezTo>
                <a:cubicBezTo>
                  <a:pt x="3520747" y="2339254"/>
                  <a:pt x="3528935" y="2456977"/>
                  <a:pt x="3545587" y="2523591"/>
                </a:cubicBezTo>
                <a:cubicBezTo>
                  <a:pt x="3554606" y="2559671"/>
                  <a:pt x="3580867" y="2629438"/>
                  <a:pt x="3580867" y="2629438"/>
                </a:cubicBezTo>
                <a:cubicBezTo>
                  <a:pt x="3586747" y="2676481"/>
                  <a:pt x="3591299" y="2723709"/>
                  <a:pt x="3598507" y="2770567"/>
                </a:cubicBezTo>
                <a:cubicBezTo>
                  <a:pt x="3603066" y="2800203"/>
                  <a:pt x="3611906" y="2829090"/>
                  <a:pt x="3616146" y="2858773"/>
                </a:cubicBezTo>
                <a:cubicBezTo>
                  <a:pt x="3623676" y="2911487"/>
                  <a:pt x="3626256" y="2964829"/>
                  <a:pt x="3633786" y="3017543"/>
                </a:cubicBezTo>
                <a:cubicBezTo>
                  <a:pt x="3649158" y="3125152"/>
                  <a:pt x="3645613" y="3076578"/>
                  <a:pt x="3669066" y="3158672"/>
                </a:cubicBezTo>
                <a:cubicBezTo>
                  <a:pt x="3722390" y="3345324"/>
                  <a:pt x="3638135" y="3083512"/>
                  <a:pt x="3721985" y="3335084"/>
                </a:cubicBezTo>
                <a:lnTo>
                  <a:pt x="3739624" y="3388007"/>
                </a:lnTo>
                <a:lnTo>
                  <a:pt x="3757264" y="3440931"/>
                </a:lnTo>
                <a:cubicBezTo>
                  <a:pt x="3769024" y="3423290"/>
                  <a:pt x="3783063" y="3406971"/>
                  <a:pt x="3792544" y="3388007"/>
                </a:cubicBezTo>
                <a:cubicBezTo>
                  <a:pt x="3840505" y="3292076"/>
                  <a:pt x="3827382" y="3025480"/>
                  <a:pt x="3827823" y="3017543"/>
                </a:cubicBezTo>
                <a:cubicBezTo>
                  <a:pt x="3854620" y="1945573"/>
                  <a:pt x="3804545" y="2633619"/>
                  <a:pt x="3880742" y="2100203"/>
                </a:cubicBezTo>
                <a:cubicBezTo>
                  <a:pt x="3901012" y="1958306"/>
                  <a:pt x="3885234" y="2016162"/>
                  <a:pt x="3916022" y="1923791"/>
                </a:cubicBezTo>
                <a:cubicBezTo>
                  <a:pt x="3927782" y="1935552"/>
                  <a:pt x="3942745" y="1944812"/>
                  <a:pt x="3951301" y="1959074"/>
                </a:cubicBezTo>
                <a:cubicBezTo>
                  <a:pt x="3960868" y="1975020"/>
                  <a:pt x="3966311" y="1993589"/>
                  <a:pt x="3968941" y="2011997"/>
                </a:cubicBezTo>
                <a:cubicBezTo>
                  <a:pt x="3984001" y="2117425"/>
                  <a:pt x="3978394" y="2226219"/>
                  <a:pt x="4004221" y="2329538"/>
                </a:cubicBezTo>
                <a:cubicBezTo>
                  <a:pt x="4015981" y="2376581"/>
                  <a:pt x="4024167" y="2424665"/>
                  <a:pt x="4039500" y="2470667"/>
                </a:cubicBezTo>
                <a:lnTo>
                  <a:pt x="4074780" y="2576514"/>
                </a:lnTo>
                <a:cubicBezTo>
                  <a:pt x="4080660" y="2647079"/>
                  <a:pt x="4083061" y="2718020"/>
                  <a:pt x="4092419" y="2788208"/>
                </a:cubicBezTo>
                <a:cubicBezTo>
                  <a:pt x="4094876" y="2806640"/>
                  <a:pt x="4098443" y="2826611"/>
                  <a:pt x="4110059" y="2841132"/>
                </a:cubicBezTo>
                <a:cubicBezTo>
                  <a:pt x="4123302" y="2857688"/>
                  <a:pt x="4145338" y="2864653"/>
                  <a:pt x="4162978" y="2876414"/>
                </a:cubicBezTo>
                <a:cubicBezTo>
                  <a:pt x="4174738" y="2841132"/>
                  <a:pt x="4189239" y="2806647"/>
                  <a:pt x="4198258" y="2770567"/>
                </a:cubicBezTo>
                <a:cubicBezTo>
                  <a:pt x="4203911" y="2747953"/>
                  <a:pt x="4220882" y="2672391"/>
                  <a:pt x="4233537" y="2647079"/>
                </a:cubicBezTo>
                <a:cubicBezTo>
                  <a:pt x="4243018" y="2628115"/>
                  <a:pt x="4257057" y="2611796"/>
                  <a:pt x="4268817" y="2594155"/>
                </a:cubicBezTo>
                <a:cubicBezTo>
                  <a:pt x="4274697" y="2482428"/>
                  <a:pt x="4276328" y="2370396"/>
                  <a:pt x="4286456" y="2258973"/>
                </a:cubicBezTo>
                <a:cubicBezTo>
                  <a:pt x="4288139" y="2240454"/>
                  <a:pt x="4294529" y="2221995"/>
                  <a:pt x="4304096" y="2206050"/>
                </a:cubicBezTo>
                <a:cubicBezTo>
                  <a:pt x="4312653" y="2191788"/>
                  <a:pt x="4327616" y="2182529"/>
                  <a:pt x="4339376" y="2170768"/>
                </a:cubicBezTo>
                <a:cubicBezTo>
                  <a:pt x="4345256" y="2147246"/>
                  <a:pt x="4350049" y="2123426"/>
                  <a:pt x="4357015" y="2100203"/>
                </a:cubicBezTo>
                <a:cubicBezTo>
                  <a:pt x="4357025" y="2100171"/>
                  <a:pt x="4401110" y="1967911"/>
                  <a:pt x="4409935" y="1941433"/>
                </a:cubicBezTo>
                <a:lnTo>
                  <a:pt x="4427574" y="1888509"/>
                </a:lnTo>
                <a:lnTo>
                  <a:pt x="4445214" y="1835586"/>
                </a:lnTo>
                <a:cubicBezTo>
                  <a:pt x="4487491" y="1539624"/>
                  <a:pt x="4420788" y="1830162"/>
                  <a:pt x="4515773" y="1659174"/>
                </a:cubicBezTo>
                <a:cubicBezTo>
                  <a:pt x="4533833" y="1626663"/>
                  <a:pt x="4551052" y="1553327"/>
                  <a:pt x="4551052" y="1553327"/>
                </a:cubicBezTo>
                <a:cubicBezTo>
                  <a:pt x="4556932" y="1465121"/>
                  <a:pt x="4558930" y="1376571"/>
                  <a:pt x="4568692" y="1288710"/>
                </a:cubicBezTo>
                <a:cubicBezTo>
                  <a:pt x="4570745" y="1270228"/>
                  <a:pt x="4568691" y="1241667"/>
                  <a:pt x="4586332" y="1235786"/>
                </a:cubicBezTo>
                <a:cubicBezTo>
                  <a:pt x="4602110" y="1230526"/>
                  <a:pt x="4609851" y="1259308"/>
                  <a:pt x="4621611" y="1271069"/>
                </a:cubicBezTo>
                <a:cubicBezTo>
                  <a:pt x="4627491" y="1294590"/>
                  <a:pt x="4629701" y="1319348"/>
                  <a:pt x="4639251" y="1341633"/>
                </a:cubicBezTo>
                <a:cubicBezTo>
                  <a:pt x="4647602" y="1361121"/>
                  <a:pt x="4667286" y="1374632"/>
                  <a:pt x="4674531" y="1394557"/>
                </a:cubicBezTo>
                <a:cubicBezTo>
                  <a:pt x="4709654" y="1491153"/>
                  <a:pt x="4704894" y="1533662"/>
                  <a:pt x="4727450" y="1623892"/>
                </a:cubicBezTo>
                <a:cubicBezTo>
                  <a:pt x="4731960" y="1641932"/>
                  <a:pt x="4739210" y="1659174"/>
                  <a:pt x="4745090" y="1676815"/>
                </a:cubicBezTo>
                <a:cubicBezTo>
                  <a:pt x="4756850" y="1782662"/>
                  <a:pt x="4767161" y="1888680"/>
                  <a:pt x="4780369" y="1994356"/>
                </a:cubicBezTo>
                <a:cubicBezTo>
                  <a:pt x="4784805" y="2029849"/>
                  <a:pt x="4793830" y="2064679"/>
                  <a:pt x="4798009" y="2100203"/>
                </a:cubicBezTo>
                <a:cubicBezTo>
                  <a:pt x="4805597" y="2164709"/>
                  <a:pt x="4806464" y="2229958"/>
                  <a:pt x="4815649" y="2294256"/>
                </a:cubicBezTo>
                <a:cubicBezTo>
                  <a:pt x="4818278" y="2312664"/>
                  <a:pt x="4828778" y="2329139"/>
                  <a:pt x="4833288" y="2347179"/>
                </a:cubicBezTo>
                <a:cubicBezTo>
                  <a:pt x="4840560" y="2376268"/>
                  <a:pt x="4844186" y="2406169"/>
                  <a:pt x="4850928" y="2435385"/>
                </a:cubicBezTo>
                <a:cubicBezTo>
                  <a:pt x="4861831" y="2482634"/>
                  <a:pt x="4874448" y="2529471"/>
                  <a:pt x="4886208" y="2576514"/>
                </a:cubicBezTo>
                <a:cubicBezTo>
                  <a:pt x="4892088" y="2600036"/>
                  <a:pt x="4899092" y="2623304"/>
                  <a:pt x="4903847" y="2647079"/>
                </a:cubicBezTo>
                <a:lnTo>
                  <a:pt x="4956766" y="2911696"/>
                </a:lnTo>
                <a:cubicBezTo>
                  <a:pt x="4960560" y="2930668"/>
                  <a:pt x="4975773" y="3025701"/>
                  <a:pt x="4992046" y="3052825"/>
                </a:cubicBezTo>
                <a:cubicBezTo>
                  <a:pt x="5000602" y="3067087"/>
                  <a:pt x="5015565" y="3076347"/>
                  <a:pt x="5027325" y="3088108"/>
                </a:cubicBezTo>
                <a:cubicBezTo>
                  <a:pt x="5039085" y="3070467"/>
                  <a:pt x="5053995" y="3054559"/>
                  <a:pt x="5062605" y="3035184"/>
                </a:cubicBezTo>
                <a:cubicBezTo>
                  <a:pt x="5107899" y="2933263"/>
                  <a:pt x="5095798" y="2900318"/>
                  <a:pt x="5133164" y="2788208"/>
                </a:cubicBezTo>
                <a:cubicBezTo>
                  <a:pt x="5162461" y="2700309"/>
                  <a:pt x="5173617" y="2681426"/>
                  <a:pt x="5186083" y="2594155"/>
                </a:cubicBezTo>
                <a:cubicBezTo>
                  <a:pt x="5216508" y="2381169"/>
                  <a:pt x="5192057" y="2475805"/>
                  <a:pt x="5221363" y="2241332"/>
                </a:cubicBezTo>
                <a:cubicBezTo>
                  <a:pt x="5225406" y="2208987"/>
                  <a:pt x="5246568" y="2117822"/>
                  <a:pt x="5256642" y="2082562"/>
                </a:cubicBezTo>
                <a:cubicBezTo>
                  <a:pt x="5261750" y="2064682"/>
                  <a:pt x="5265966" y="2046271"/>
                  <a:pt x="5274282" y="2029638"/>
                </a:cubicBezTo>
                <a:cubicBezTo>
                  <a:pt x="5283763" y="2010675"/>
                  <a:pt x="5300951" y="1996089"/>
                  <a:pt x="5309561" y="1976715"/>
                </a:cubicBezTo>
                <a:cubicBezTo>
                  <a:pt x="5352810" y="1879398"/>
                  <a:pt x="5338767" y="1877526"/>
                  <a:pt x="5362481" y="1782662"/>
                </a:cubicBezTo>
                <a:cubicBezTo>
                  <a:pt x="5366991" y="1764622"/>
                  <a:pt x="5374240" y="1747380"/>
                  <a:pt x="5380120" y="1729739"/>
                </a:cubicBezTo>
                <a:cubicBezTo>
                  <a:pt x="5386621" y="1684230"/>
                  <a:pt x="5390770" y="1602592"/>
                  <a:pt x="5415400" y="1553327"/>
                </a:cubicBezTo>
                <a:cubicBezTo>
                  <a:pt x="5483791" y="1416534"/>
                  <a:pt x="5423980" y="1580508"/>
                  <a:pt x="5468319" y="1447480"/>
                </a:cubicBezTo>
                <a:cubicBezTo>
                  <a:pt x="5485959" y="1471002"/>
                  <a:pt x="5508090" y="1491747"/>
                  <a:pt x="5521238" y="1518045"/>
                </a:cubicBezTo>
                <a:cubicBezTo>
                  <a:pt x="5537869" y="1551310"/>
                  <a:pt x="5544758" y="1588610"/>
                  <a:pt x="5556518" y="1623892"/>
                </a:cubicBezTo>
                <a:cubicBezTo>
                  <a:pt x="5562398" y="1641533"/>
                  <a:pt x="5570510" y="1658581"/>
                  <a:pt x="5574157" y="1676815"/>
                </a:cubicBezTo>
                <a:cubicBezTo>
                  <a:pt x="5596552" y="1788796"/>
                  <a:pt x="5584525" y="1735932"/>
                  <a:pt x="5609437" y="1835586"/>
                </a:cubicBezTo>
                <a:cubicBezTo>
                  <a:pt x="5622679" y="1994504"/>
                  <a:pt x="5621674" y="2032505"/>
                  <a:pt x="5644716" y="2170768"/>
                </a:cubicBezTo>
                <a:cubicBezTo>
                  <a:pt x="5645011" y="2172535"/>
                  <a:pt x="5665894" y="2295443"/>
                  <a:pt x="5679996" y="2311897"/>
                </a:cubicBezTo>
                <a:cubicBezTo>
                  <a:pt x="5704498" y="2340485"/>
                  <a:pt x="5739609" y="2357957"/>
                  <a:pt x="5768195" y="2382461"/>
                </a:cubicBezTo>
                <a:cubicBezTo>
                  <a:pt x="5780822" y="2393285"/>
                  <a:pt x="5791714" y="2405983"/>
                  <a:pt x="5803474" y="2417744"/>
                </a:cubicBezTo>
                <a:cubicBezTo>
                  <a:pt x="5821114" y="2411864"/>
                  <a:pt x="5847168" y="2416247"/>
                  <a:pt x="5856393" y="2400103"/>
                </a:cubicBezTo>
                <a:cubicBezTo>
                  <a:pt x="5874138" y="2369046"/>
                  <a:pt x="5867019" y="2329330"/>
                  <a:pt x="5874033" y="2294256"/>
                </a:cubicBezTo>
                <a:cubicBezTo>
                  <a:pt x="5878788" y="2270481"/>
                  <a:pt x="5884007" y="2246692"/>
                  <a:pt x="5891673" y="2223691"/>
                </a:cubicBezTo>
                <a:cubicBezTo>
                  <a:pt x="5901686" y="2193649"/>
                  <a:pt x="5917507" y="2165710"/>
                  <a:pt x="5926952" y="2135485"/>
                </a:cubicBezTo>
                <a:cubicBezTo>
                  <a:pt x="5946949" y="2071490"/>
                  <a:pt x="5961453" y="2005900"/>
                  <a:pt x="5979871" y="1941433"/>
                </a:cubicBezTo>
                <a:cubicBezTo>
                  <a:pt x="5984979" y="1923553"/>
                  <a:pt x="5990605" y="1905775"/>
                  <a:pt x="5997511" y="1888509"/>
                </a:cubicBezTo>
                <a:cubicBezTo>
                  <a:pt x="6025900" y="1817532"/>
                  <a:pt x="6058870" y="1748393"/>
                  <a:pt x="6085710" y="1676815"/>
                </a:cubicBezTo>
                <a:cubicBezTo>
                  <a:pt x="6094222" y="1654113"/>
                  <a:pt x="6096971" y="1629642"/>
                  <a:pt x="6103350" y="1606251"/>
                </a:cubicBezTo>
                <a:cubicBezTo>
                  <a:pt x="6114613" y="1564949"/>
                  <a:pt x="6125861" y="1523623"/>
                  <a:pt x="6138629" y="1482762"/>
                </a:cubicBezTo>
                <a:cubicBezTo>
                  <a:pt x="6155267" y="1429515"/>
                  <a:pt x="6191548" y="1323992"/>
                  <a:pt x="6191548" y="1323992"/>
                </a:cubicBezTo>
                <a:cubicBezTo>
                  <a:pt x="6215068" y="1329872"/>
                  <a:pt x="6240423" y="1330790"/>
                  <a:pt x="6262107" y="1341633"/>
                </a:cubicBezTo>
                <a:cubicBezTo>
                  <a:pt x="6313750" y="1367456"/>
                  <a:pt x="6294492" y="1399562"/>
                  <a:pt x="6315026" y="1447480"/>
                </a:cubicBezTo>
                <a:cubicBezTo>
                  <a:pt x="6323377" y="1466968"/>
                  <a:pt x="6340825" y="1481440"/>
                  <a:pt x="6350306" y="1500404"/>
                </a:cubicBezTo>
                <a:cubicBezTo>
                  <a:pt x="6358622" y="1517036"/>
                  <a:pt x="6359631" y="1536695"/>
                  <a:pt x="6367946" y="1553327"/>
                </a:cubicBezTo>
                <a:cubicBezTo>
                  <a:pt x="6377427" y="1572291"/>
                  <a:pt x="6393744" y="1587287"/>
                  <a:pt x="6403225" y="1606251"/>
                </a:cubicBezTo>
                <a:cubicBezTo>
                  <a:pt x="6417386" y="1634575"/>
                  <a:pt x="6426745" y="1665054"/>
                  <a:pt x="6438505" y="1694456"/>
                </a:cubicBezTo>
                <a:cubicBezTo>
                  <a:pt x="6450265" y="1753260"/>
                  <a:pt x="6454821" y="1813977"/>
                  <a:pt x="6473784" y="1870868"/>
                </a:cubicBezTo>
                <a:cubicBezTo>
                  <a:pt x="6479664" y="1888509"/>
                  <a:pt x="6486914" y="1905751"/>
                  <a:pt x="6491424" y="1923791"/>
                </a:cubicBezTo>
                <a:cubicBezTo>
                  <a:pt x="6498696" y="1952880"/>
                  <a:pt x="6492433" y="1987048"/>
                  <a:pt x="6509064" y="2011997"/>
                </a:cubicBezTo>
                <a:cubicBezTo>
                  <a:pt x="6519378" y="2027469"/>
                  <a:pt x="6544343" y="2023758"/>
                  <a:pt x="6561983" y="2029638"/>
                </a:cubicBezTo>
                <a:cubicBezTo>
                  <a:pt x="6565544" y="2008270"/>
                  <a:pt x="6577221" y="1904272"/>
                  <a:pt x="6597262" y="1870868"/>
                </a:cubicBezTo>
                <a:cubicBezTo>
                  <a:pt x="6605818" y="1856606"/>
                  <a:pt x="6620782" y="1847347"/>
                  <a:pt x="6632542" y="1835586"/>
                </a:cubicBezTo>
                <a:cubicBezTo>
                  <a:pt x="6660698" y="1751106"/>
                  <a:pt x="6637033" y="1795810"/>
                  <a:pt x="6720740" y="1712097"/>
                </a:cubicBezTo>
                <a:lnTo>
                  <a:pt x="6756020" y="1676815"/>
                </a:lnTo>
                <a:cubicBezTo>
                  <a:pt x="6842513" y="1374062"/>
                  <a:pt x="6730135" y="1788612"/>
                  <a:pt x="6826579" y="1306351"/>
                </a:cubicBezTo>
                <a:cubicBezTo>
                  <a:pt x="6833872" y="1269883"/>
                  <a:pt x="6861858" y="1200504"/>
                  <a:pt x="6861858" y="1200504"/>
                </a:cubicBezTo>
                <a:cubicBezTo>
                  <a:pt x="6867738" y="1141700"/>
                  <a:pt x="6868608" y="1082177"/>
                  <a:pt x="6879498" y="1024092"/>
                </a:cubicBezTo>
                <a:cubicBezTo>
                  <a:pt x="6886351" y="987538"/>
                  <a:pt x="6905759" y="954325"/>
                  <a:pt x="6914778" y="918245"/>
                </a:cubicBezTo>
                <a:cubicBezTo>
                  <a:pt x="6936927" y="829641"/>
                  <a:pt x="6924751" y="870682"/>
                  <a:pt x="6950057" y="794757"/>
                </a:cubicBezTo>
                <a:cubicBezTo>
                  <a:pt x="6955937" y="753594"/>
                  <a:pt x="6958348" y="711785"/>
                  <a:pt x="6967697" y="671269"/>
                </a:cubicBezTo>
                <a:cubicBezTo>
                  <a:pt x="6976059" y="635031"/>
                  <a:pt x="6991216" y="600704"/>
                  <a:pt x="7002976" y="565422"/>
                </a:cubicBezTo>
                <a:cubicBezTo>
                  <a:pt x="7008856" y="547781"/>
                  <a:pt x="7016969" y="530733"/>
                  <a:pt x="7020616" y="512499"/>
                </a:cubicBezTo>
                <a:cubicBezTo>
                  <a:pt x="7026496" y="483097"/>
                  <a:pt x="7033046" y="453821"/>
                  <a:pt x="7038256" y="424293"/>
                </a:cubicBezTo>
                <a:cubicBezTo>
                  <a:pt x="7081384" y="179878"/>
                  <a:pt x="7049668" y="284204"/>
                  <a:pt x="7091175" y="159676"/>
                </a:cubicBezTo>
                <a:cubicBezTo>
                  <a:pt x="7112922" y="-36058"/>
                  <a:pt x="7091978" y="-49612"/>
                  <a:pt x="7144094" y="106752"/>
                </a:cubicBezTo>
                <a:lnTo>
                  <a:pt x="7144094" y="106752"/>
                </a:lnTo>
                <a:lnTo>
                  <a:pt x="7179374" y="142034"/>
                </a:lnTo>
                <a:lnTo>
                  <a:pt x="7214653" y="247881"/>
                </a:lnTo>
                <a:lnTo>
                  <a:pt x="7232293" y="300805"/>
                </a:lnTo>
              </a:path>
            </a:pathLst>
          </a:custGeom>
          <a:ln w="28575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987825" y="2244837"/>
            <a:ext cx="7302625" cy="0"/>
          </a:xfrm>
          <a:prstGeom prst="line">
            <a:avLst/>
          </a:prstGeom>
          <a:ln w="5715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2872" y="2057400"/>
            <a:ext cx="53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Symbol" charset="2"/>
                <a:cs typeface="Symbol" charset="2"/>
              </a:rPr>
              <a:t>d</a:t>
            </a:r>
            <a:r>
              <a:rPr lang="en-US" sz="2000" baseline="-25000" dirty="0" err="1" smtClean="0"/>
              <a:t>crit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15693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867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Cosmic mean abundance of halos: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u="sng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decreases</a:t>
            </a:r>
            <a:r>
              <a:rPr lang="en-US" sz="2400" dirty="0" smtClean="0"/>
              <a:t> as a function of M (tail of Gaussian, width </a:t>
            </a:r>
            <a:r>
              <a:rPr lang="en-US" sz="2400" dirty="0" smtClean="0">
                <a:latin typeface="Symbol" charset="2"/>
                <a:cs typeface="Symbol" charset="2"/>
              </a:rPr>
              <a:t>s</a:t>
            </a:r>
            <a:r>
              <a:rPr lang="en-US" sz="2400" dirty="0" smtClean="0"/>
              <a:t>(M)).</a:t>
            </a:r>
          </a:p>
          <a:p>
            <a:r>
              <a:rPr lang="en-US" sz="2400" dirty="0" smtClean="0"/>
              <a:t>Local </a:t>
            </a:r>
            <a:r>
              <a:rPr lang="en-US" sz="2400" dirty="0" err="1" smtClean="0"/>
              <a:t>overdensity</a:t>
            </a:r>
            <a:r>
              <a:rPr lang="en-US" sz="2400" dirty="0" smtClean="0"/>
              <a:t> of halos: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b(M) = bias factor, </a:t>
            </a:r>
            <a:r>
              <a:rPr lang="en-US" sz="2400" b="1" dirty="0" smtClean="0">
                <a:solidFill>
                  <a:srgbClr val="FF0000"/>
                </a:solidFill>
              </a:rPr>
              <a:t>increases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as a function of M</a:t>
            </a:r>
          </a:p>
          <a:p>
            <a:r>
              <a:rPr lang="en-US" sz="2400" dirty="0" smtClean="0"/>
              <a:t>Simple analytic formulae give guidance, but need simulations for accurate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724425"/>
              </p:ext>
            </p:extLst>
          </p:nvPr>
        </p:nvGraphicFramePr>
        <p:xfrm>
          <a:off x="990600" y="1676400"/>
          <a:ext cx="735384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" name="Equation" r:id="rId3" imgW="3581400" imgH="482600" progId="Equation.3">
                  <p:embed/>
                </p:oleObj>
              </mc:Choice>
              <mc:Fallback>
                <p:oleObj name="Equation" r:id="rId3" imgW="3581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1676400"/>
                        <a:ext cx="735384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540814"/>
              </p:ext>
            </p:extLst>
          </p:nvPr>
        </p:nvGraphicFramePr>
        <p:xfrm>
          <a:off x="762000" y="3810000"/>
          <a:ext cx="8253413" cy="1881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6" name="Equation" r:id="rId5" imgW="4457700" imgH="1016000" progId="Equation.3">
                  <p:embed/>
                </p:oleObj>
              </mc:Choice>
              <mc:Fallback>
                <p:oleObj name="Equation" r:id="rId5" imgW="44577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0" y="3810000"/>
                        <a:ext cx="8253413" cy="1881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2160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32" y="0"/>
            <a:ext cx="654296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1" y="1524000"/>
            <a:ext cx="2286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Halo mass function</a:t>
            </a:r>
          </a:p>
          <a:p>
            <a:r>
              <a:rPr lang="en-US" sz="2000" b="1" dirty="0" smtClean="0"/>
              <a:t>from simulations</a:t>
            </a:r>
          </a:p>
          <a:p>
            <a:r>
              <a:rPr lang="en-US" sz="2000" b="1" dirty="0" smtClean="0"/>
              <a:t>(Tinker et al. 2008)</a:t>
            </a:r>
          </a:p>
          <a:p>
            <a:endParaRPr lang="en-US" sz="2000" b="1" dirty="0"/>
          </a:p>
          <a:p>
            <a:r>
              <a:rPr lang="en-US" sz="2000" b="1" dirty="0" smtClean="0"/>
              <a:t>Very massive halos are rare (small </a:t>
            </a:r>
            <a:r>
              <a:rPr lang="en-US" sz="2000" b="1" dirty="0" smtClean="0">
                <a:latin typeface="Symbol" charset="2"/>
                <a:cs typeface="Symbol" charset="2"/>
              </a:rPr>
              <a:t>s</a:t>
            </a:r>
            <a:r>
              <a:rPr lang="en-US" sz="2000" b="1" dirty="0" smtClean="0"/>
              <a:t>). Can use their abundance as a measure of </a:t>
            </a:r>
            <a:r>
              <a:rPr lang="en-US" sz="2000" b="1" dirty="0" smtClean="0">
                <a:latin typeface="Symbol" charset="2"/>
                <a:cs typeface="Symbol" charset="2"/>
              </a:rPr>
              <a:t>s</a:t>
            </a:r>
            <a:r>
              <a:rPr lang="en-US" sz="2000" b="1" dirty="0" smtClean="0"/>
              <a:t>(M)</a:t>
            </a:r>
            <a:r>
              <a:rPr lang="en-US" sz="2000" b="1" dirty="0"/>
              <a:t> </a:t>
            </a:r>
            <a:r>
              <a:rPr lang="en-US" sz="2000" b="1" u="sng" dirty="0" smtClean="0"/>
              <a:t>if</a:t>
            </a:r>
            <a:r>
              <a:rPr lang="en-US" sz="2000" b="1" dirty="0" smtClean="0"/>
              <a:t> mass can be measured.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500518" y="3176918"/>
            <a:ext cx="3647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Probability of a particle being in a halo of mass M per ∆(</a:t>
            </a:r>
            <a:r>
              <a:rPr lang="en-US" dirty="0" err="1" smtClean="0"/>
              <a:t>ln</a:t>
            </a:r>
            <a:r>
              <a:rPr lang="en-US" dirty="0" smtClean="0"/>
              <a:t> M)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0" y="5105400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z = 0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752600" y="3810000"/>
            <a:ext cx="3387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Halo defined by </a:t>
            </a:r>
            <a:r>
              <a:rPr lang="en-US" dirty="0" err="1" smtClean="0"/>
              <a:t>overdensity</a:t>
            </a:r>
            <a:r>
              <a:rPr lang="en-US" dirty="0" smtClean="0"/>
              <a:t> of</a:t>
            </a:r>
          </a:p>
          <a:p>
            <a:r>
              <a:rPr lang="en-US" dirty="0" smtClean="0"/>
              <a:t>200 (top), 800, and 3200 (bottom)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667" y="0"/>
            <a:ext cx="659486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0" y="0"/>
            <a:ext cx="27839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Bias of dark matter halos</a:t>
            </a:r>
          </a:p>
          <a:p>
            <a:r>
              <a:rPr lang="en-US" sz="2000" dirty="0" smtClean="0"/>
              <a:t>in N-body simulations</a:t>
            </a:r>
          </a:p>
          <a:p>
            <a:endParaRPr lang="en-US" sz="2000" dirty="0"/>
          </a:p>
          <a:p>
            <a:r>
              <a:rPr lang="en-US" sz="2000" dirty="0" smtClean="0"/>
              <a:t>Tinker et al. (2009)</a:t>
            </a:r>
          </a:p>
          <a:p>
            <a:endParaRPr lang="en-US" sz="2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407214"/>
              </p:ext>
            </p:extLst>
          </p:nvPr>
        </p:nvGraphicFramePr>
        <p:xfrm>
          <a:off x="6902450" y="1717394"/>
          <a:ext cx="1479550" cy="977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Equation" r:id="rId4" imgW="673100" imgH="444500" progId="Equation.3">
                  <p:embed/>
                </p:oleObj>
              </mc:Choice>
              <mc:Fallback>
                <p:oleObj name="Equation" r:id="rId4" imgW="673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02450" y="1717394"/>
                        <a:ext cx="1479550" cy="977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Arrow 7"/>
          <p:cNvSpPr/>
          <p:nvPr/>
        </p:nvSpPr>
        <p:spPr>
          <a:xfrm>
            <a:off x="4572000" y="6356350"/>
            <a:ext cx="1828800" cy="50165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</a:t>
            </a:r>
            <a:r>
              <a:rPr lang="en-US" b="1" dirty="0" smtClean="0">
                <a:solidFill>
                  <a:schemeClr val="tx1"/>
                </a:solidFill>
              </a:rPr>
              <a:t>igh 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1447800" y="6356350"/>
            <a:ext cx="1828800" cy="501650"/>
          </a:xfrm>
          <a:prstGeom prst="leftArrow">
            <a:avLst/>
          </a:prstGeom>
          <a:solidFill>
            <a:srgbClr val="CCC1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l</a:t>
            </a:r>
            <a:r>
              <a:rPr lang="en-US" b="1" dirty="0" smtClean="0">
                <a:solidFill>
                  <a:srgbClr val="000000"/>
                </a:solidFill>
              </a:rPr>
              <a:t>ow M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3200" y="3429000"/>
            <a:ext cx="24384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Most massive halos are most biased!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4956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1037</Words>
  <Application>Microsoft Macintosh PowerPoint</Application>
  <PresentationFormat>On-screen Show (4:3)</PresentationFormat>
  <Paragraphs>183</Paragraphs>
  <Slides>20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Equation</vt:lpstr>
      <vt:lpstr>Lecture XIII: Galaxy Surveys, Part 1</vt:lpstr>
      <vt:lpstr>Contents</vt:lpstr>
      <vt:lpstr>The “biasing” problem</vt:lpstr>
      <vt:lpstr>Biasing theory</vt:lpstr>
      <vt:lpstr>Biasing theory</vt:lpstr>
      <vt:lpstr>Biasing theory</vt:lpstr>
      <vt:lpstr>Predictions</vt:lpstr>
      <vt:lpstr>PowerPoint Presentation</vt:lpstr>
      <vt:lpstr>PowerPoint Presentation</vt:lpstr>
      <vt:lpstr>Redshift space distortions</vt:lpstr>
      <vt:lpstr>Observational Aspects</vt:lpstr>
      <vt:lpstr>Imaging Surveys</vt:lpstr>
      <vt:lpstr>Cameras</vt:lpstr>
      <vt:lpstr>Silicon CCDs</vt:lpstr>
      <vt:lpstr>Infrared detector arrays</vt:lpstr>
      <vt:lpstr>Working in the Near Infrared</vt:lpstr>
      <vt:lpstr>Fiber Spectrographs</vt:lpstr>
      <vt:lpstr>BOSS Spectrograph</vt:lpstr>
      <vt:lpstr>“2D” Spectrograph Data</vt:lpstr>
      <vt:lpstr>Alternative – Slitless Spectroscopy</vt:lpstr>
    </vt:vector>
  </TitlesOfParts>
  <Company>The Ohio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XIII: Galaxy Surveys</dc:title>
  <dc:creator>Christopher Hirata</dc:creator>
  <cp:lastModifiedBy>Christopher Hirata</cp:lastModifiedBy>
  <cp:revision>80</cp:revision>
  <dcterms:created xsi:type="dcterms:W3CDTF">2019-04-08T14:11:51Z</dcterms:created>
  <dcterms:modified xsi:type="dcterms:W3CDTF">2019-04-10T03:28:05Z</dcterms:modified>
</cp:coreProperties>
</file>